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1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6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3" r:id="rId2"/>
    <p:sldId id="274" r:id="rId3"/>
    <p:sldId id="256" r:id="rId4"/>
    <p:sldId id="275" r:id="rId5"/>
    <p:sldId id="278" r:id="rId6"/>
    <p:sldId id="289" r:id="rId7"/>
    <p:sldId id="271" r:id="rId8"/>
    <p:sldId id="262" r:id="rId9"/>
    <p:sldId id="265" r:id="rId10"/>
    <p:sldId id="263" r:id="rId11"/>
    <p:sldId id="264" r:id="rId12"/>
    <p:sldId id="287" r:id="rId13"/>
    <p:sldId id="282" r:id="rId14"/>
    <p:sldId id="257" r:id="rId15"/>
    <p:sldId id="288" r:id="rId16"/>
    <p:sldId id="266" r:id="rId17"/>
    <p:sldId id="267" r:id="rId18"/>
    <p:sldId id="268" r:id="rId19"/>
    <p:sldId id="269" r:id="rId20"/>
    <p:sldId id="260" r:id="rId21"/>
    <p:sldId id="283" r:id="rId22"/>
    <p:sldId id="284" r:id="rId23"/>
    <p:sldId id="280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 autoAdjust="0"/>
    <p:restoredTop sz="92815" autoAdjust="0"/>
  </p:normalViewPr>
  <p:slideViewPr>
    <p:cSldViewPr snapToGrid="0">
      <p:cViewPr varScale="1">
        <p:scale>
          <a:sx n="79" d="100"/>
          <a:sy n="79" d="100"/>
        </p:scale>
        <p:origin x="98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Ethnicity\Ethnicit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Results\Educatinal%20attainment\Educ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Results\Educatinal%20attainment\Educ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Results\Educatinal%20attainment\Educa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Results\Educatinal%20attainment\Educa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Results\Educatinal%20attainment\Educa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Results\Educatinal%20attainment\Educa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New%20Microsoft%20Excel%20Workshee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Results\Educatinal%20attainment\Educa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Ethnicity\Ethnicit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Ethnicity\Ethnicit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Ethnicity\Ethnicit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Ethnicity\Ethnicit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Spatial%20Data\Ethnicity\Ethnicit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Ethnicit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Nativit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%20Berghout\Desktop\Age%20groups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t-EE" dirty="0" err="1">
                <a:solidFill>
                  <a:srgbClr val="FF0000"/>
                </a:solidFill>
              </a:rPr>
              <a:t>Total</a:t>
            </a:r>
            <a:r>
              <a:rPr lang="et-EE" dirty="0">
                <a:solidFill>
                  <a:srgbClr val="FF0000"/>
                </a:solidFill>
              </a:rPr>
              <a:t> </a:t>
            </a:r>
            <a:r>
              <a:rPr lang="et-EE" dirty="0" err="1">
                <a:solidFill>
                  <a:srgbClr val="FF0000"/>
                </a:solidFill>
              </a:rPr>
              <a:t>population</a:t>
            </a:r>
            <a:endParaRPr lang="en-US" dirty="0">
              <a:solidFill>
                <a:srgbClr val="FF0000"/>
              </a:solidFill>
            </a:endParaRP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rgbClr val="FFC000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dLbl>
              <c:idx val="0"/>
              <c:tx>
                <c:rich>
                  <a:bodyPr/>
                  <a:lstStyle/>
                  <a:p>
                    <a:fld id="{509D5B56-1EA0-4CE9-B8CA-184D1F8C4FC2}" type="VALUE">
                      <a:rPr lang="en-US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C22-484B-8C9D-B55EBFE805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1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Results!$M$14:$M$21</c:f>
              <c:numCache>
                <c:formatCode>General</c:formatCode>
                <c:ptCount val="8"/>
                <c:pt idx="0">
                  <c:v>2017</c:v>
                </c:pt>
                <c:pt idx="1">
                  <c:v>2010</c:v>
                </c:pt>
                <c:pt idx="2">
                  <c:v>2000</c:v>
                </c:pt>
                <c:pt idx="3">
                  <c:v>1990</c:v>
                </c:pt>
                <c:pt idx="4">
                  <c:v>1980</c:v>
                </c:pt>
                <c:pt idx="5">
                  <c:v>1970</c:v>
                </c:pt>
                <c:pt idx="6">
                  <c:v>1960</c:v>
                </c:pt>
                <c:pt idx="7">
                  <c:v>1950</c:v>
                </c:pt>
              </c:numCache>
            </c:numRef>
          </c:cat>
          <c:val>
            <c:numRef>
              <c:f>Results!$L$14:$L$21</c:f>
              <c:numCache>
                <c:formatCode>0</c:formatCode>
                <c:ptCount val="8"/>
                <c:pt idx="0">
                  <c:v>685094</c:v>
                </c:pt>
                <c:pt idx="1">
                  <c:v>617594</c:v>
                </c:pt>
                <c:pt idx="2">
                  <c:v>589141</c:v>
                </c:pt>
                <c:pt idx="3">
                  <c:v>571698</c:v>
                </c:pt>
                <c:pt idx="4">
                  <c:v>561756</c:v>
                </c:pt>
                <c:pt idx="5">
                  <c:v>641044</c:v>
                </c:pt>
                <c:pt idx="6">
                  <c:v>690617</c:v>
                </c:pt>
                <c:pt idx="7">
                  <c:v>801444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22-484B-8C9D-B55EBFE805C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341934184"/>
        <c:axId val="341934512"/>
      </c:areaChart>
      <c:catAx>
        <c:axId val="341934184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40000"/>
                <a:lumOff val="6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1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934512"/>
        <c:crosses val="autoZero"/>
        <c:auto val="1"/>
        <c:lblAlgn val="ctr"/>
        <c:lblOffset val="100"/>
        <c:noMultiLvlLbl val="0"/>
      </c:catAx>
      <c:valAx>
        <c:axId val="341934512"/>
        <c:scaling>
          <c:orientation val="minMax"/>
        </c:scaling>
        <c:delete val="1"/>
        <c:axPos val="r"/>
        <c:numFmt formatCode="0" sourceLinked="1"/>
        <c:majorTickMark val="out"/>
        <c:minorTickMark val="none"/>
        <c:tickLblPos val="nextTo"/>
        <c:crossAx val="341934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28575" cap="flat" cmpd="sng" algn="ctr">
      <a:solidFill>
        <a:srgbClr val="FFC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1FF-4215-AF20-D5C22FA4911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1FF-4215-AF20-D5C22FA49118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1FF-4215-AF20-D5C22FA4911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1FF-4215-AF20-D5C22FA4911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Results!$H$15:$K$15</c:f>
              <c:strCache>
                <c:ptCount val="4"/>
                <c:pt idx="0">
                  <c:v>less than High School</c:v>
                </c:pt>
                <c:pt idx="1">
                  <c:v>High School or GED</c:v>
                </c:pt>
                <c:pt idx="2">
                  <c:v>Some College or Associate's Degree</c:v>
                </c:pt>
                <c:pt idx="3">
                  <c:v>Bachelor's Degree or Higher</c:v>
                </c:pt>
              </c:strCache>
            </c:strRef>
          </c:cat>
          <c:val>
            <c:numRef>
              <c:f>Results!$H$16:$K$16</c:f>
              <c:numCache>
                <c:formatCode>0.00</c:formatCode>
                <c:ptCount val="4"/>
                <c:pt idx="0">
                  <c:v>56.251499880009597</c:v>
                </c:pt>
                <c:pt idx="1">
                  <c:v>30.162456568691894</c:v>
                </c:pt>
                <c:pt idx="2">
                  <c:v>6.8801452405546684</c:v>
                </c:pt>
                <c:pt idx="3">
                  <c:v>6.7058983107438364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FF-4215-AF20-D5C22FA4911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3955400608709542"/>
          <c:y val="0.15878320151282449"/>
          <c:w val="0.58738969953676756"/>
          <c:h val="0.72844114091508128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D40-4307-9D23-54375C34C1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D40-4307-9D23-54375C34C1CA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4D40-4307-9D23-54375C34C1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4D40-4307-9D23-54375C34C1C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Results!$H$15:$K$15</c:f>
              <c:strCache>
                <c:ptCount val="4"/>
                <c:pt idx="0">
                  <c:v>less than High School</c:v>
                </c:pt>
                <c:pt idx="1">
                  <c:v>High School or GED</c:v>
                </c:pt>
                <c:pt idx="2">
                  <c:v>Some College or Associate's Degree</c:v>
                </c:pt>
                <c:pt idx="3">
                  <c:v>Bachelor's Degree or Higher</c:v>
                </c:pt>
              </c:strCache>
            </c:strRef>
          </c:cat>
          <c:val>
            <c:numRef>
              <c:f>Results!$H$17:$K$17</c:f>
              <c:numCache>
                <c:formatCode>0.00</c:formatCode>
                <c:ptCount val="4"/>
                <c:pt idx="0">
                  <c:v>55.403173725612618</c:v>
                </c:pt>
                <c:pt idx="1">
                  <c:v>29.30727564324064</c:v>
                </c:pt>
                <c:pt idx="2">
                  <c:v>7.6636012896983789</c:v>
                </c:pt>
                <c:pt idx="3">
                  <c:v>7.6259493414483606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D40-4307-9D23-54375C34C1C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E52-4FF9-AB3E-EDA217FA79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E52-4FF9-AB3E-EDA217FA792D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3E52-4FF9-AB3E-EDA217FA79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3E52-4FF9-AB3E-EDA217FA792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Results!$H$15:$K$15</c:f>
              <c:strCache>
                <c:ptCount val="4"/>
                <c:pt idx="0">
                  <c:v>less than High School</c:v>
                </c:pt>
                <c:pt idx="1">
                  <c:v>High School or GED</c:v>
                </c:pt>
                <c:pt idx="2">
                  <c:v>Some College or Associate's Degree</c:v>
                </c:pt>
                <c:pt idx="3">
                  <c:v>Bachelor's Degree or Higher</c:v>
                </c:pt>
              </c:strCache>
            </c:strRef>
          </c:cat>
          <c:val>
            <c:numRef>
              <c:f>Results!$H$18:$K$18</c:f>
              <c:numCache>
                <c:formatCode>0.00</c:formatCode>
                <c:ptCount val="4"/>
                <c:pt idx="0">
                  <c:v>46.523031457879306</c:v>
                </c:pt>
                <c:pt idx="1">
                  <c:v>34.330393309067674</c:v>
                </c:pt>
                <c:pt idx="2">
                  <c:v>8.8075215937746041</c:v>
                </c:pt>
                <c:pt idx="3">
                  <c:v>10.33905363927842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52-4FF9-AB3E-EDA217FA792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66C-4B33-8935-EED93654E9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66C-4B33-8935-EED93654E932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66C-4B33-8935-EED93654E9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66C-4B33-8935-EED93654E93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Results!$H$15:$K$15</c:f>
              <c:strCache>
                <c:ptCount val="4"/>
                <c:pt idx="0">
                  <c:v>less than High School</c:v>
                </c:pt>
                <c:pt idx="1">
                  <c:v>High School or GED</c:v>
                </c:pt>
                <c:pt idx="2">
                  <c:v>Some College or Associate's Degree</c:v>
                </c:pt>
                <c:pt idx="3">
                  <c:v>Bachelor's Degree or Higher</c:v>
                </c:pt>
              </c:strCache>
            </c:strRef>
          </c:cat>
          <c:val>
            <c:numRef>
              <c:f>Results!$H$19:$K$19</c:f>
              <c:numCache>
                <c:formatCode>0.00</c:formatCode>
                <c:ptCount val="4"/>
                <c:pt idx="0">
                  <c:v>31.571823104037211</c:v>
                </c:pt>
                <c:pt idx="1">
                  <c:v>35.004300059352929</c:v>
                </c:pt>
                <c:pt idx="2">
                  <c:v>13.133955933476265</c:v>
                </c:pt>
                <c:pt idx="3">
                  <c:v>20.289920903133591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6C-4B33-8935-EED93654E93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06C-46A9-8447-D323298D5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06C-46A9-8447-D323298D58B9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06C-46A9-8447-D323298D5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06C-46A9-8447-D323298D58B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1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Results!$H$15:$K$15</c:f>
              <c:strCache>
                <c:ptCount val="4"/>
                <c:pt idx="0">
                  <c:v>less than High School</c:v>
                </c:pt>
                <c:pt idx="1">
                  <c:v>High School or GED</c:v>
                </c:pt>
                <c:pt idx="2">
                  <c:v>Some College or Associate's Degree</c:v>
                </c:pt>
                <c:pt idx="3">
                  <c:v>Bachelor's Degree or Higher</c:v>
                </c:pt>
              </c:strCache>
            </c:strRef>
          </c:cat>
          <c:val>
            <c:numRef>
              <c:f>Results!$H$20:$K$20</c:f>
              <c:numCache>
                <c:formatCode>0.00</c:formatCode>
                <c:ptCount val="4"/>
                <c:pt idx="0">
                  <c:v>24.32072915383668</c:v>
                </c:pt>
                <c:pt idx="1">
                  <c:v>26.578259501033241</c:v>
                </c:pt>
                <c:pt idx="2">
                  <c:v>19.08226245706231</c:v>
                </c:pt>
                <c:pt idx="3">
                  <c:v>30.018748888067769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06C-46A9-8447-D323298D58B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30562313186596"/>
          <c:y val="5.5439997083697873E-2"/>
          <c:w val="0.68565194501797366"/>
          <c:h val="0.91215259550889471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228-4735-AEEA-A8282FF425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228-4735-AEEA-A8282FF425B1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4228-4735-AEEA-A8282FF425B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4228-4735-AEEA-A8282FF425B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Results!$H$15:$K$15</c:f>
              <c:strCache>
                <c:ptCount val="4"/>
                <c:pt idx="0">
                  <c:v>less than High School</c:v>
                </c:pt>
                <c:pt idx="1">
                  <c:v>High School or GED</c:v>
                </c:pt>
                <c:pt idx="2">
                  <c:v>Some College or Associate's Degree</c:v>
                </c:pt>
                <c:pt idx="3">
                  <c:v>Bachelor's Degree or Higher</c:v>
                </c:pt>
              </c:strCache>
            </c:strRef>
          </c:cat>
          <c:val>
            <c:numRef>
              <c:f>Results!$H$21:$K$21</c:f>
              <c:numCache>
                <c:formatCode>0.00</c:formatCode>
                <c:ptCount val="4"/>
                <c:pt idx="0">
                  <c:v>21.089640706192693</c:v>
                </c:pt>
                <c:pt idx="1">
                  <c:v>23.986821126454682</c:v>
                </c:pt>
                <c:pt idx="2">
                  <c:v>19.36706446948148</c:v>
                </c:pt>
                <c:pt idx="3">
                  <c:v>35.556473697871148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28-4735-AEEA-A8282FF425B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5832187643211267E-2"/>
          <c:y val="3.8596491228070177E-2"/>
          <c:w val="0.8065375216393712"/>
          <c:h val="0.90249473861638851"/>
        </c:manualLayout>
      </c:layout>
      <c:lineChart>
        <c:grouping val="standard"/>
        <c:varyColors val="0"/>
        <c:ser>
          <c:idx val="0"/>
          <c:order val="0"/>
          <c:tx>
            <c:strRef>
              <c:f>Leht1!$B$19</c:f>
              <c:strCache>
                <c:ptCount val="1"/>
                <c:pt idx="0">
                  <c:v>Total population</c:v>
                </c:pt>
              </c:strCache>
            </c:strRef>
          </c:tx>
          <c:spPr>
            <a:ln w="666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Leht1!$A$20:$A$26</c:f>
              <c:numCache>
                <c:formatCode>@</c:formatCode>
                <c:ptCount val="7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</c:numCache>
            </c:numRef>
          </c:cat>
          <c:val>
            <c:numRef>
              <c:f>Leht1!$B$20:$B$26</c:f>
              <c:numCache>
                <c:formatCode>General</c:formatCode>
                <c:ptCount val="7"/>
                <c:pt idx="0">
                  <c:v>801444</c:v>
                </c:pt>
                <c:pt idx="1">
                  <c:v>690618</c:v>
                </c:pt>
                <c:pt idx="2">
                  <c:v>641044</c:v>
                </c:pt>
                <c:pt idx="3">
                  <c:v>561756</c:v>
                </c:pt>
                <c:pt idx="4">
                  <c:v>573673</c:v>
                </c:pt>
                <c:pt idx="5">
                  <c:v>589141</c:v>
                </c:pt>
                <c:pt idx="6">
                  <c:v>617594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77-44ED-9381-DAD65C481847}"/>
            </c:ext>
          </c:extLst>
        </c:ser>
        <c:ser>
          <c:idx val="1"/>
          <c:order val="1"/>
          <c:tx>
            <c:strRef>
              <c:f>Leht1!$C$19</c:f>
              <c:strCache>
                <c:ptCount val="1"/>
                <c:pt idx="0">
                  <c:v>Asian people</c:v>
                </c:pt>
              </c:strCache>
            </c:strRef>
          </c:tx>
          <c:spPr>
            <a:ln w="38100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Leht1!$A$20:$A$26</c:f>
              <c:numCache>
                <c:formatCode>@</c:formatCode>
                <c:ptCount val="7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</c:numCache>
            </c:numRef>
          </c:cat>
          <c:val>
            <c:numRef>
              <c:f>Leht1!$C$20:$C$26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8443</c:v>
                </c:pt>
                <c:pt idx="3">
                  <c:v>14898</c:v>
                </c:pt>
                <c:pt idx="4">
                  <c:v>26234</c:v>
                </c:pt>
                <c:pt idx="5">
                  <c:v>44280</c:v>
                </c:pt>
                <c:pt idx="6">
                  <c:v>55028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77-44ED-9381-DAD65C481847}"/>
            </c:ext>
          </c:extLst>
        </c:ser>
        <c:ser>
          <c:idx val="2"/>
          <c:order val="2"/>
          <c:tx>
            <c:strRef>
              <c:f>Leht1!$D$19</c:f>
              <c:strCache>
                <c:ptCount val="1"/>
                <c:pt idx="0">
                  <c:v>Hispanic people</c:v>
                </c:pt>
              </c:strCache>
            </c:strRef>
          </c:tx>
          <c:spPr>
            <a:ln w="38100" cap="rnd">
              <a:solidFill>
                <a:srgbClr val="CC6600"/>
              </a:solidFill>
              <a:round/>
            </a:ln>
            <a:effectLst/>
          </c:spPr>
          <c:marker>
            <c:symbol val="none"/>
          </c:marker>
          <c:cat>
            <c:numRef>
              <c:f>Leht1!$A$20:$A$26</c:f>
              <c:numCache>
                <c:formatCode>@</c:formatCode>
                <c:ptCount val="7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</c:numCache>
            </c:numRef>
          </c:cat>
          <c:val>
            <c:numRef>
              <c:f>Leht1!$D$20:$D$26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16987</c:v>
                </c:pt>
                <c:pt idx="3">
                  <c:v>36032</c:v>
                </c:pt>
                <c:pt idx="4">
                  <c:v>54158</c:v>
                </c:pt>
                <c:pt idx="5">
                  <c:v>85089</c:v>
                </c:pt>
                <c:pt idx="6">
                  <c:v>107917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77-44ED-9381-DAD65C481847}"/>
            </c:ext>
          </c:extLst>
        </c:ser>
        <c:ser>
          <c:idx val="3"/>
          <c:order val="3"/>
          <c:tx>
            <c:strRef>
              <c:f>Leht1!$E$19</c:f>
              <c:strCache>
                <c:ptCount val="1"/>
                <c:pt idx="0">
                  <c:v>Other</c:v>
                </c:pt>
              </c:strCache>
            </c:strRef>
          </c:tx>
          <c:spPr>
            <a:ln w="38100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Leht1!$A$20:$A$26</c:f>
              <c:numCache>
                <c:formatCode>@</c:formatCode>
                <c:ptCount val="7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</c:numCache>
            </c:numRef>
          </c:cat>
          <c:val>
            <c:numRef>
              <c:f>Leht1!$E$20:$E$26</c:f>
              <c:numCache>
                <c:formatCode>General</c:formatCode>
                <c:ptCount val="7"/>
                <c:pt idx="0">
                  <c:v>2687</c:v>
                </c:pt>
                <c:pt idx="1">
                  <c:v>5207</c:v>
                </c:pt>
                <c:pt idx="2">
                  <c:v>2974</c:v>
                </c:pt>
                <c:pt idx="3">
                  <c:v>7667</c:v>
                </c:pt>
                <c:pt idx="4">
                  <c:v>76398</c:v>
                </c:pt>
                <c:pt idx="5">
                  <c:v>27906</c:v>
                </c:pt>
                <c:pt idx="6">
                  <c:v>26264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977-44ED-9381-DAD65C481847}"/>
            </c:ext>
          </c:extLst>
        </c:ser>
        <c:ser>
          <c:idx val="4"/>
          <c:order val="4"/>
          <c:tx>
            <c:strRef>
              <c:f>Leht1!$F$19</c:f>
              <c:strCache>
                <c:ptCount val="1"/>
                <c:pt idx="0">
                  <c:v>Black people</c:v>
                </c:pt>
              </c:strCache>
            </c:strRef>
          </c:tx>
          <c:spPr>
            <a:ln w="38100" cap="rnd">
              <a:solidFill>
                <a:srgbClr val="FF3300"/>
              </a:solidFill>
              <a:round/>
            </a:ln>
            <a:effectLst/>
          </c:spPr>
          <c:marker>
            <c:symbol val="none"/>
          </c:marker>
          <c:cat>
            <c:numRef>
              <c:f>Leht1!$A$20:$A$26</c:f>
              <c:numCache>
                <c:formatCode>@</c:formatCode>
                <c:ptCount val="7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</c:numCache>
            </c:numRef>
          </c:cat>
          <c:val>
            <c:numRef>
              <c:f>Leht1!$F$20:$F$26</c:f>
              <c:numCache>
                <c:formatCode>General</c:formatCode>
                <c:ptCount val="7"/>
                <c:pt idx="0">
                  <c:v>40057</c:v>
                </c:pt>
                <c:pt idx="1">
                  <c:v>62665</c:v>
                </c:pt>
                <c:pt idx="2">
                  <c:v>101585</c:v>
                </c:pt>
                <c:pt idx="3">
                  <c:v>122101</c:v>
                </c:pt>
                <c:pt idx="4">
                  <c:v>110492</c:v>
                </c:pt>
                <c:pt idx="5">
                  <c:v>140305</c:v>
                </c:pt>
                <c:pt idx="6">
                  <c:v>138073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977-44ED-9381-DAD65C481847}"/>
            </c:ext>
          </c:extLst>
        </c:ser>
        <c:ser>
          <c:idx val="5"/>
          <c:order val="5"/>
          <c:tx>
            <c:strRef>
              <c:f>Leht1!$G$19</c:f>
              <c:strCache>
                <c:ptCount val="1"/>
                <c:pt idx="0">
                  <c:v>White people</c:v>
                </c:pt>
              </c:strCache>
            </c:strRef>
          </c:tx>
          <c:spPr>
            <a:ln w="38100" cap="rnd">
              <a:solidFill>
                <a:srgbClr val="CC0000"/>
              </a:solidFill>
              <a:round/>
            </a:ln>
            <a:effectLst/>
          </c:spPr>
          <c:marker>
            <c:symbol val="none"/>
          </c:marker>
          <c:cat>
            <c:numRef>
              <c:f>Leht1!$A$20:$A$26</c:f>
              <c:numCache>
                <c:formatCode>@</c:formatCode>
                <c:ptCount val="7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</c:numCache>
            </c:numRef>
          </c:cat>
          <c:val>
            <c:numRef>
              <c:f>Leht1!$G$20:$G$26</c:f>
              <c:numCache>
                <c:formatCode>General</c:formatCode>
                <c:ptCount val="7"/>
                <c:pt idx="0">
                  <c:v>758700</c:v>
                </c:pt>
                <c:pt idx="1">
                  <c:v>622745</c:v>
                </c:pt>
                <c:pt idx="2">
                  <c:v>511055</c:v>
                </c:pt>
                <c:pt idx="3">
                  <c:v>381058</c:v>
                </c:pt>
                <c:pt idx="4">
                  <c:v>304416</c:v>
                </c:pt>
                <c:pt idx="5">
                  <c:v>291561</c:v>
                </c:pt>
                <c:pt idx="6">
                  <c:v>290312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977-44ED-9381-DAD65C4818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361592"/>
        <c:axId val="328360936"/>
      </c:lineChart>
      <c:catAx>
        <c:axId val="32836159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360936"/>
        <c:crosses val="autoZero"/>
        <c:auto val="1"/>
        <c:lblAlgn val="ctr"/>
        <c:lblOffset val="100"/>
        <c:noMultiLvlLbl val="0"/>
      </c:catAx>
      <c:valAx>
        <c:axId val="328360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361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t-EE" sz="2000" b="0" i="0" u="none" strike="noStrike" kern="1200" spc="10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S</a:t>
            </a:r>
            <a:r>
              <a:rPr lang="en-US" sz="20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catterplot</a:t>
            </a:r>
            <a:r>
              <a: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of population and </a:t>
            </a:r>
            <a:r>
              <a:rPr lang="en-US" sz="20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educa</a:t>
            </a:r>
            <a:r>
              <a:rPr lang="et-EE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20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ional</a:t>
            </a:r>
            <a:r>
              <a: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attainment in </a:t>
            </a:r>
            <a:r>
              <a:rPr lang="et-EE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20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oston</a:t>
            </a:r>
            <a:endParaRPr lang="en-US" sz="20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9735154199475066"/>
          <c:y val="1.66666666666666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Results_2!$C$1</c:f>
              <c:strCache>
                <c:ptCount val="1"/>
                <c:pt idx="0">
                  <c:v>less_than_High_School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F0"/>
              </a:solidFill>
              <a:ln w="31750" cap="rnd">
                <a:solidFill>
                  <a:srgbClr val="00B0F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Results_2!$B$2:$B$7</c:f>
              <c:numCache>
                <c:formatCode>0</c:formatCode>
                <c:ptCount val="6"/>
                <c:pt idx="0">
                  <c:v>589141</c:v>
                </c:pt>
                <c:pt idx="1">
                  <c:v>571698</c:v>
                </c:pt>
                <c:pt idx="2">
                  <c:v>561756</c:v>
                </c:pt>
                <c:pt idx="3">
                  <c:v>641044</c:v>
                </c:pt>
                <c:pt idx="4">
                  <c:v>690617</c:v>
                </c:pt>
                <c:pt idx="5">
                  <c:v>801444</c:v>
                </c:pt>
              </c:numCache>
            </c:numRef>
          </c:xVal>
          <c:yVal>
            <c:numRef>
              <c:f>Results_2!$C$2:$C$7</c:f>
              <c:numCache>
                <c:formatCode>General</c:formatCode>
                <c:ptCount val="6"/>
                <c:pt idx="0">
                  <c:v>79629</c:v>
                </c:pt>
                <c:pt idx="1">
                  <c:v>88857</c:v>
                </c:pt>
                <c:pt idx="2">
                  <c:v>104259</c:v>
                </c:pt>
                <c:pt idx="3">
                  <c:v>163093</c:v>
                </c:pt>
                <c:pt idx="4">
                  <c:v>232490</c:v>
                </c:pt>
                <c:pt idx="5">
                  <c:v>269560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D0-4CC1-AC7E-D00E20E4D5D1}"/>
            </c:ext>
          </c:extLst>
        </c:ser>
        <c:ser>
          <c:idx val="1"/>
          <c:order val="1"/>
          <c:tx>
            <c:strRef>
              <c:f>Results_2!$D$1</c:f>
              <c:strCache>
                <c:ptCount val="1"/>
                <c:pt idx="0">
                  <c:v>High_School_or_GED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2"/>
              </a:solidFill>
              <a:ln w="31750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Results_2!$B$2:$B$7</c:f>
              <c:numCache>
                <c:formatCode>0</c:formatCode>
                <c:ptCount val="6"/>
                <c:pt idx="0">
                  <c:v>589141</c:v>
                </c:pt>
                <c:pt idx="1">
                  <c:v>571698</c:v>
                </c:pt>
                <c:pt idx="2">
                  <c:v>561756</c:v>
                </c:pt>
                <c:pt idx="3">
                  <c:v>641044</c:v>
                </c:pt>
                <c:pt idx="4">
                  <c:v>690617</c:v>
                </c:pt>
                <c:pt idx="5">
                  <c:v>801444</c:v>
                </c:pt>
              </c:numCache>
            </c:numRef>
          </c:xVal>
          <c:yVal>
            <c:numRef>
              <c:f>Results_2!$D$2:$D$7</c:f>
              <c:numCache>
                <c:formatCode>General</c:formatCode>
                <c:ptCount val="6"/>
                <c:pt idx="0">
                  <c:v>90568</c:v>
                </c:pt>
                <c:pt idx="1">
                  <c:v>97105</c:v>
                </c:pt>
                <c:pt idx="2">
                  <c:v>115594</c:v>
                </c:pt>
                <c:pt idx="3">
                  <c:v>120350</c:v>
                </c:pt>
                <c:pt idx="4">
                  <c:v>122983</c:v>
                </c:pt>
                <c:pt idx="5">
                  <c:v>144540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ED0-4CC1-AC7E-D00E20E4D5D1}"/>
            </c:ext>
          </c:extLst>
        </c:ser>
        <c:ser>
          <c:idx val="2"/>
          <c:order val="2"/>
          <c:tx>
            <c:strRef>
              <c:f>Results_2!$E$1</c:f>
              <c:strCache>
                <c:ptCount val="1"/>
                <c:pt idx="0">
                  <c:v>Some_College_or_Associates_Deg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50"/>
              </a:solidFill>
              <a:ln w="31750" cap="rnd">
                <a:solidFill>
                  <a:srgbClr val="00B05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Results_2!$B$2:$B$7</c:f>
              <c:numCache>
                <c:formatCode>0</c:formatCode>
                <c:ptCount val="6"/>
                <c:pt idx="0">
                  <c:v>589141</c:v>
                </c:pt>
                <c:pt idx="1">
                  <c:v>571698</c:v>
                </c:pt>
                <c:pt idx="2">
                  <c:v>561756</c:v>
                </c:pt>
                <c:pt idx="3">
                  <c:v>641044</c:v>
                </c:pt>
                <c:pt idx="4">
                  <c:v>690617</c:v>
                </c:pt>
                <c:pt idx="5">
                  <c:v>801444</c:v>
                </c:pt>
              </c:numCache>
            </c:numRef>
          </c:xVal>
          <c:yVal>
            <c:numRef>
              <c:f>Results_2!$E$2:$E$7</c:f>
              <c:numCache>
                <c:formatCode>General</c:formatCode>
                <c:ptCount val="6"/>
                <c:pt idx="0">
                  <c:v>73125</c:v>
                </c:pt>
                <c:pt idx="1">
                  <c:v>69718</c:v>
                </c:pt>
                <c:pt idx="2">
                  <c:v>43372</c:v>
                </c:pt>
                <c:pt idx="3">
                  <c:v>30876</c:v>
                </c:pt>
                <c:pt idx="4">
                  <c:v>32159</c:v>
                </c:pt>
                <c:pt idx="5">
                  <c:v>32970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ED0-4CC1-AC7E-D00E20E4D5D1}"/>
            </c:ext>
          </c:extLst>
        </c:ser>
        <c:ser>
          <c:idx val="3"/>
          <c:order val="3"/>
          <c:tx>
            <c:strRef>
              <c:f>Results_2!$F$1</c:f>
              <c:strCache>
                <c:ptCount val="1"/>
                <c:pt idx="0">
                  <c:v>Bachelors_Degree_or_Higher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FFFF00"/>
              </a:solidFill>
              <a:ln w="31750" cap="rnd">
                <a:solidFill>
                  <a:srgbClr val="FFFF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Results_2!$B$2:$B$7</c:f>
              <c:numCache>
                <c:formatCode>0</c:formatCode>
                <c:ptCount val="6"/>
                <c:pt idx="0">
                  <c:v>589141</c:v>
                </c:pt>
                <c:pt idx="1">
                  <c:v>571698</c:v>
                </c:pt>
                <c:pt idx="2">
                  <c:v>561756</c:v>
                </c:pt>
                <c:pt idx="3">
                  <c:v>641044</c:v>
                </c:pt>
                <c:pt idx="4">
                  <c:v>690617</c:v>
                </c:pt>
                <c:pt idx="5">
                  <c:v>801444</c:v>
                </c:pt>
              </c:numCache>
            </c:numRef>
          </c:xVal>
          <c:yVal>
            <c:numRef>
              <c:f>Results_2!$F$2:$F$7</c:f>
              <c:numCache>
                <c:formatCode>General</c:formatCode>
                <c:ptCount val="6"/>
                <c:pt idx="0">
                  <c:v>134252</c:v>
                </c:pt>
                <c:pt idx="1">
                  <c:v>109675</c:v>
                </c:pt>
                <c:pt idx="2">
                  <c:v>67003</c:v>
                </c:pt>
                <c:pt idx="3">
                  <c:v>36245</c:v>
                </c:pt>
                <c:pt idx="4">
                  <c:v>32001</c:v>
                </c:pt>
                <c:pt idx="5">
                  <c:v>32135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ED0-4CC1-AC7E-D00E20E4D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1793176"/>
        <c:axId val="631803016"/>
      </c:scatterChart>
      <c:valAx>
        <c:axId val="631793176"/>
        <c:scaling>
          <c:orientation val="minMax"/>
          <c:min val="55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t-EE" sz="1200" b="0" i="0" dirty="0" err="1">
                    <a:solidFill>
                      <a:schemeClr val="bg1"/>
                    </a:solidFill>
                  </a:rPr>
                  <a:t>Total</a:t>
                </a:r>
                <a:r>
                  <a:rPr lang="et-EE" sz="1200" b="0" i="0" dirty="0">
                    <a:solidFill>
                      <a:schemeClr val="bg1"/>
                    </a:solidFill>
                  </a:rPr>
                  <a:t> </a:t>
                </a:r>
                <a:r>
                  <a:rPr lang="et-EE" sz="1200" b="0" i="0" dirty="0" err="1">
                    <a:solidFill>
                      <a:schemeClr val="bg1"/>
                    </a:solidFill>
                  </a:rPr>
                  <a:t>population</a:t>
                </a:r>
                <a:endParaRPr lang="en-US" sz="1200" b="0" i="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803016"/>
        <c:crosses val="autoZero"/>
        <c:crossBetween val="midCat"/>
      </c:valAx>
      <c:valAx>
        <c:axId val="631803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793176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16429716207349079"/>
          <c:y val="0.11187970253718285"/>
          <c:w val="0.66515567585301838"/>
          <c:h val="3.5732720909886266E-2"/>
        </c:manualLayout>
      </c:layout>
      <c:overlay val="0"/>
      <c:spPr>
        <a:solidFill>
          <a:schemeClr val="tx1">
            <a:lumMod val="75000"/>
            <a:lumOff val="2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t-EE" dirty="0" err="1">
                <a:solidFill>
                  <a:schemeClr val="tx1"/>
                </a:solidFill>
              </a:rPr>
              <a:t>Asian</a:t>
            </a:r>
            <a:r>
              <a:rPr lang="et-EE" baseline="0" dirty="0">
                <a:solidFill>
                  <a:schemeClr val="tx1"/>
                </a:solidFill>
              </a:rPr>
              <a:t> </a:t>
            </a:r>
            <a:r>
              <a:rPr lang="et-EE" baseline="0" dirty="0" err="1">
                <a:solidFill>
                  <a:schemeClr val="tx1"/>
                </a:solidFill>
              </a:rPr>
              <a:t>population</a:t>
            </a:r>
            <a:endParaRPr lang="en-US" dirty="0">
              <a:solidFill>
                <a:schemeClr val="tx1"/>
              </a:solidFill>
            </a:endParaRP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Results!$G$3:$G$9</c:f>
              <c:numCache>
                <c:formatCode>0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Results!$H$3:$H$9</c:f>
              <c:numCache>
                <c:formatCode>General</c:formatCode>
                <c:ptCount val="7"/>
                <c:pt idx="0">
                  <c:v>55028</c:v>
                </c:pt>
                <c:pt idx="1">
                  <c:v>44280</c:v>
                </c:pt>
                <c:pt idx="2">
                  <c:v>26234</c:v>
                </c:pt>
                <c:pt idx="3">
                  <c:v>14898</c:v>
                </c:pt>
                <c:pt idx="4">
                  <c:v>8443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5B-4498-B41C-CA214533D0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341934184"/>
        <c:axId val="341934512"/>
      </c:areaChart>
      <c:catAx>
        <c:axId val="341934184"/>
        <c:scaling>
          <c:orientation val="maxMin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40000"/>
                <a:lumOff val="6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934512"/>
        <c:crosses val="autoZero"/>
        <c:auto val="1"/>
        <c:lblAlgn val="ctr"/>
        <c:lblOffset val="100"/>
        <c:noMultiLvlLbl val="0"/>
      </c:catAx>
      <c:valAx>
        <c:axId val="34193451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341934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t-EE">
                <a:solidFill>
                  <a:sysClr val="windowText" lastClr="000000"/>
                </a:solidFill>
              </a:rPr>
              <a:t>hispanic population</a:t>
            </a:r>
            <a:endParaRPr lang="en-US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Results!$G$3:$G$9</c:f>
              <c:numCache>
                <c:formatCode>0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Results!$I$3:$I$9</c:f>
              <c:numCache>
                <c:formatCode>General</c:formatCode>
                <c:ptCount val="7"/>
                <c:pt idx="0">
                  <c:v>107917</c:v>
                </c:pt>
                <c:pt idx="1">
                  <c:v>85089</c:v>
                </c:pt>
                <c:pt idx="2">
                  <c:v>54158</c:v>
                </c:pt>
                <c:pt idx="3">
                  <c:v>36032</c:v>
                </c:pt>
                <c:pt idx="4">
                  <c:v>16987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FC-4DA8-A72D-217C1F2BF1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341934184"/>
        <c:axId val="341934512"/>
      </c:areaChart>
      <c:catAx>
        <c:axId val="341934184"/>
        <c:scaling>
          <c:orientation val="maxMin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40000"/>
                <a:lumOff val="6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934512"/>
        <c:crosses val="autoZero"/>
        <c:auto val="1"/>
        <c:lblAlgn val="ctr"/>
        <c:lblOffset val="100"/>
        <c:noMultiLvlLbl val="0"/>
      </c:catAx>
      <c:valAx>
        <c:axId val="34193451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341934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t-EE">
                <a:solidFill>
                  <a:sysClr val="windowText" lastClr="000000"/>
                </a:solidFill>
              </a:rPr>
              <a:t>other population</a:t>
            </a:r>
            <a:endParaRPr lang="en-US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Results!$G$3:$G$9</c:f>
              <c:numCache>
                <c:formatCode>0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Results!$J$3:$J$9</c:f>
              <c:numCache>
                <c:formatCode>General</c:formatCode>
                <c:ptCount val="7"/>
                <c:pt idx="0">
                  <c:v>26264</c:v>
                </c:pt>
                <c:pt idx="1">
                  <c:v>27906</c:v>
                </c:pt>
                <c:pt idx="2">
                  <c:v>76398</c:v>
                </c:pt>
                <c:pt idx="3">
                  <c:v>7667</c:v>
                </c:pt>
                <c:pt idx="4">
                  <c:v>2974</c:v>
                </c:pt>
                <c:pt idx="5">
                  <c:v>5207</c:v>
                </c:pt>
                <c:pt idx="6">
                  <c:v>2687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B0-4ABC-8FF6-2234B4FA19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341934184"/>
        <c:axId val="341934512"/>
      </c:areaChart>
      <c:catAx>
        <c:axId val="341934184"/>
        <c:scaling>
          <c:orientation val="maxMin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40000"/>
                <a:lumOff val="6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934512"/>
        <c:crosses val="autoZero"/>
        <c:auto val="1"/>
        <c:lblAlgn val="ctr"/>
        <c:lblOffset val="100"/>
        <c:noMultiLvlLbl val="0"/>
      </c:catAx>
      <c:valAx>
        <c:axId val="34193451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341934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t-EE">
                <a:solidFill>
                  <a:sysClr val="windowText" lastClr="000000"/>
                </a:solidFill>
              </a:rPr>
              <a:t>Black population</a:t>
            </a:r>
            <a:endParaRPr lang="en-US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Results!$G$3:$G$9</c:f>
              <c:numCache>
                <c:formatCode>0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Results!$K$3:$K$9</c:f>
              <c:numCache>
                <c:formatCode>General</c:formatCode>
                <c:ptCount val="7"/>
                <c:pt idx="0">
                  <c:v>138073</c:v>
                </c:pt>
                <c:pt idx="1">
                  <c:v>140305</c:v>
                </c:pt>
                <c:pt idx="2">
                  <c:v>110492</c:v>
                </c:pt>
                <c:pt idx="3">
                  <c:v>122101</c:v>
                </c:pt>
                <c:pt idx="4">
                  <c:v>101585</c:v>
                </c:pt>
                <c:pt idx="5">
                  <c:v>62665</c:v>
                </c:pt>
                <c:pt idx="6">
                  <c:v>40057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F1-496F-977D-978D9DFC7A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341934184"/>
        <c:axId val="341934512"/>
      </c:areaChart>
      <c:catAx>
        <c:axId val="341934184"/>
        <c:scaling>
          <c:orientation val="maxMin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40000"/>
                <a:lumOff val="6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934512"/>
        <c:crosses val="autoZero"/>
        <c:auto val="1"/>
        <c:lblAlgn val="ctr"/>
        <c:lblOffset val="100"/>
        <c:noMultiLvlLbl val="0"/>
      </c:catAx>
      <c:valAx>
        <c:axId val="34193451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341934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t-EE" dirty="0" err="1">
                <a:solidFill>
                  <a:sysClr val="windowText" lastClr="000000"/>
                </a:solidFill>
              </a:rPr>
              <a:t>white</a:t>
            </a:r>
            <a:r>
              <a:rPr lang="et-EE" dirty="0">
                <a:solidFill>
                  <a:sysClr val="windowText" lastClr="000000"/>
                </a:solidFill>
              </a:rPr>
              <a:t> </a:t>
            </a:r>
            <a:r>
              <a:rPr lang="et-EE" dirty="0" err="1">
                <a:solidFill>
                  <a:sysClr val="windowText" lastClr="000000"/>
                </a:solidFill>
              </a:rPr>
              <a:t>population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Results!$G$3:$G$9</c:f>
              <c:numCache>
                <c:formatCode>0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Results!$L$3:$L$9</c:f>
              <c:numCache>
                <c:formatCode>General</c:formatCode>
                <c:ptCount val="7"/>
                <c:pt idx="0">
                  <c:v>290312</c:v>
                </c:pt>
                <c:pt idx="1">
                  <c:v>291561</c:v>
                </c:pt>
                <c:pt idx="2">
                  <c:v>304416</c:v>
                </c:pt>
                <c:pt idx="3">
                  <c:v>381058</c:v>
                </c:pt>
                <c:pt idx="4">
                  <c:v>511055</c:v>
                </c:pt>
                <c:pt idx="5">
                  <c:v>622745</c:v>
                </c:pt>
                <c:pt idx="6">
                  <c:v>758700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BB-4AAC-AAA5-D8956C2CAAC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341934184"/>
        <c:axId val="341934512"/>
      </c:areaChart>
      <c:catAx>
        <c:axId val="341934184"/>
        <c:scaling>
          <c:orientation val="maxMin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hueOff val="0"/>
                <a:satOff val="0"/>
                <a:lumOff val="0"/>
                <a:alpha val="29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934512"/>
        <c:crosses val="autoZero"/>
        <c:auto val="1"/>
        <c:lblAlgn val="ctr"/>
        <c:lblOffset val="100"/>
        <c:noMultiLvlLbl val="0"/>
      </c:catAx>
      <c:valAx>
        <c:axId val="34193451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341934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bg1"/>
                </a:solidFill>
              </a:rPr>
              <a:t>Boston Et</a:t>
            </a:r>
            <a:r>
              <a:rPr lang="et-EE" sz="2000" dirty="0">
                <a:solidFill>
                  <a:schemeClr val="bg1"/>
                </a:solidFill>
              </a:rPr>
              <a:t>h</a:t>
            </a:r>
            <a:r>
              <a:rPr lang="en-US" sz="2000" dirty="0" err="1">
                <a:solidFill>
                  <a:schemeClr val="bg1"/>
                </a:solidFill>
              </a:rPr>
              <a:t>nicities</a:t>
            </a:r>
            <a:r>
              <a:rPr lang="en-US" sz="2000" dirty="0">
                <a:solidFill>
                  <a:schemeClr val="bg1"/>
                </a:solidFill>
              </a:rPr>
              <a:t> Change 1950</a:t>
            </a:r>
            <a:r>
              <a:rPr lang="et-EE" sz="2000" dirty="0">
                <a:solidFill>
                  <a:schemeClr val="bg1"/>
                </a:solidFill>
              </a:rPr>
              <a:t>-2010</a:t>
            </a:r>
            <a:endParaRPr lang="en-US" sz="20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265200131233596"/>
          <c:y val="1.29629629629629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Sheet1!$J$1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CE3849D-E228-466D-8874-F6A276AA0ACC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{CCE3849D-E228-466D-8874-F6A276AA0ACC}</c15:txfldGUID>
                      <c15:f>Sheet1!$E$32</c15:f>
                      <c15:dlblFieldTableCache>
                        <c:ptCount val="1"/>
                        <c:pt idx="0">
                          <c:v>4.25%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0-904B-460B-BB4E-26E05FFC91B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3AFEF69-A80D-47E7-96AF-27E18125D6AF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{93AFEF69-A80D-47E7-96AF-27E18125D6AF}</c15:txfldGUID>
                      <c15:f>Sheet1!$E$27</c15:f>
                      <c15:dlblFieldTableCache>
                        <c:ptCount val="1"/>
                        <c:pt idx="0">
                          <c:v>4.74%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1-904B-460B-BB4E-26E05FFC91B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E386125-9B82-46F8-8CB5-49E9948E345A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{1E386125-9B82-46F8-8CB5-49E9948E345A}</c15:txfldGUID>
                      <c15:f>Sheet1!$E$22</c15:f>
                      <c15:dlblFieldTableCache>
                        <c:ptCount val="1"/>
                        <c:pt idx="0">
                          <c:v>13.36%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904B-460B-BB4E-26E05FFC91B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4740353-186D-4969-BFA4-09D99759F849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{34740353-186D-4969-BFA4-09D99759F849}</c15:txfldGUID>
                      <c15:f>Sheet1!$E$17</c15:f>
                      <c15:dlblFieldTableCache>
                        <c:ptCount val="1"/>
                        <c:pt idx="0">
                          <c:v>1.36%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904B-460B-BB4E-26E05FFC91B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AC6088E-6F58-44CF-B4A1-A6A3C5597158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{FAC6088E-6F58-44CF-B4A1-A6A3C5597158}</c15:txfldGUID>
                      <c15:f>Sheet1!$E$12</c15:f>
                      <c15:dlblFieldTableCache>
                        <c:ptCount val="1"/>
                        <c:pt idx="0">
                          <c:v>0.46%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904B-460B-BB4E-26E05FFC91B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AE936DE-DF81-4434-AE43-7819205AEE0B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{2AE936DE-DF81-4434-AE43-7819205AEE0B}</c15:txfldGUID>
                      <c15:f>Sheet1!$E$7</c15:f>
                      <c15:dlblFieldTableCache>
                        <c:ptCount val="1"/>
                        <c:pt idx="0">
                          <c:v>0.75%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5-904B-460B-BB4E-26E05FFC91B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E9FDCBA-8CB4-43FA-BF0F-2B635A292B84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{8E9FDCBA-8CB4-43FA-BF0F-2B635A292B84}</c15:txfldGUID>
                      <c15:f>Sheet1!$E$4</c15:f>
                      <c15:dlblFieldTableCache>
                        <c:ptCount val="1"/>
                        <c:pt idx="0">
                          <c:v>0.34%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6-904B-460B-BB4E-26E05FFC91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Sheet1!$G$2:$G$8</c:f>
              <c:numCache>
                <c:formatCode>General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Sheet1!$J$2:$J$8</c:f>
              <c:numCache>
                <c:formatCode>General</c:formatCode>
                <c:ptCount val="7"/>
                <c:pt idx="0">
                  <c:v>26264</c:v>
                </c:pt>
                <c:pt idx="1">
                  <c:v>27906</c:v>
                </c:pt>
                <c:pt idx="2">
                  <c:v>76398</c:v>
                </c:pt>
                <c:pt idx="3">
                  <c:v>7667</c:v>
                </c:pt>
                <c:pt idx="4">
                  <c:v>2974</c:v>
                </c:pt>
                <c:pt idx="5">
                  <c:v>5207</c:v>
                </c:pt>
                <c:pt idx="6">
                  <c:v>2687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04B-460B-BB4E-26E05FFC91B1}"/>
            </c:ext>
          </c:extLst>
        </c:ser>
        <c:ser>
          <c:idx val="0"/>
          <c:order val="1"/>
          <c:tx>
            <c:strRef>
              <c:f>Sheet1!$H$1</c:f>
              <c:strCache>
                <c:ptCount val="1"/>
                <c:pt idx="0">
                  <c:v>Asian people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951D4A3-8FDF-4165-9F05-A9742BAFEDBC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{D951D4A3-8FDF-4165-9F05-A9742BAFEDBC}</c15:txfldGUID>
                      <c15:f>Sheet1!$E$31</c15:f>
                      <c15:dlblFieldTableCache>
                        <c:ptCount val="1"/>
                        <c:pt idx="0">
                          <c:v>8.91%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8-904B-460B-BB4E-26E05FFC91B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5200AE4-CCCA-41FE-B9F3-C089551B9EAA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{15200AE4-CCCA-41FE-B9F3-C089551B9EAA}</c15:txfldGUID>
                      <c15:f>Sheet1!$E$26</c15:f>
                      <c15:dlblFieldTableCache>
                        <c:ptCount val="1"/>
                        <c:pt idx="0">
                          <c:v>7.52%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9-904B-460B-BB4E-26E05FFC91B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F254D48-08CB-4174-A2B0-84817F9CCF19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{DF254D48-08CB-4174-A2B0-84817F9CCF19}</c15:txfldGUID>
                      <c15:f>Sheet1!$E$21</c15:f>
                      <c15:dlblFieldTableCache>
                        <c:ptCount val="1"/>
                        <c:pt idx="0">
                          <c:v>4.59%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A-904B-460B-BB4E-26E05FFC91B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9208F18-C181-4659-B524-81E1F97E0880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{39208F18-C181-4659-B524-81E1F97E0880}</c15:txfldGUID>
                      <c15:f>Sheet1!$E$16</c15:f>
                      <c15:dlblFieldTableCache>
                        <c:ptCount val="1"/>
                        <c:pt idx="0">
                          <c:v>2.65%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B-904B-460B-BB4E-26E05FFC91B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9D252F6-53D7-4AA5-9C49-22D275317000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{09D252F6-53D7-4AA5-9C49-22D275317000}</c15:txfldGUID>
                      <c15:f>Sheet1!$E$11</c15:f>
                      <c15:dlblFieldTableCache>
                        <c:ptCount val="1"/>
                        <c:pt idx="0">
                          <c:v>1.32%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C-904B-460B-BB4E-26E05FFC91B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E3C2531-9555-4402-A848-2CA42CBAE0CA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904B-460B-BB4E-26E05FFC91B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DCB832F-3723-44B1-AA92-37D4D3863A7B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904B-460B-BB4E-26E05FFC91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Sheet1!$G$2:$G$8</c:f>
              <c:numCache>
                <c:formatCode>General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Sheet1!$H$2:$H$8</c:f>
              <c:numCache>
                <c:formatCode>General</c:formatCode>
                <c:ptCount val="7"/>
                <c:pt idx="0">
                  <c:v>55028</c:v>
                </c:pt>
                <c:pt idx="1">
                  <c:v>44280</c:v>
                </c:pt>
                <c:pt idx="2">
                  <c:v>26234</c:v>
                </c:pt>
                <c:pt idx="3">
                  <c:v>14898</c:v>
                </c:pt>
                <c:pt idx="4">
                  <c:v>8443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04B-460B-BB4E-26E05FFC91B1}"/>
            </c:ext>
          </c:extLst>
        </c:ser>
        <c:ser>
          <c:idx val="1"/>
          <c:order val="2"/>
          <c:tx>
            <c:strRef>
              <c:f>Sheet1!$I$1</c:f>
              <c:strCache>
                <c:ptCount val="1"/>
                <c:pt idx="0">
                  <c:v>Hispanic people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3421CB0-D8F6-4F1B-8FD5-C8EF6F854429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{03421CB0-D8F6-4F1B-8FD5-C8EF6F854429}</c15:txfldGUID>
                      <c15:f>Sheet1!$E$30</c15:f>
                      <c15:dlblFieldTableCache>
                        <c:ptCount val="1"/>
                        <c:pt idx="0">
                          <c:v>17.47%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0-904B-460B-BB4E-26E05FFC91B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9FFC219-80CB-43D3-8F56-5F1E521B316A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{C9FFC219-80CB-43D3-8F56-5F1E521B316A}</c15:txfldGUID>
                      <c15:f>Sheet1!$E$25</c15:f>
                      <c15:dlblFieldTableCache>
                        <c:ptCount val="1"/>
                        <c:pt idx="0">
                          <c:v>14.44%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1-904B-460B-BB4E-26E05FFC91B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DB69735-F7FE-4363-82FC-1861FD2F51F2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{BDB69735-F7FE-4363-82FC-1861FD2F51F2}</c15:txfldGUID>
                      <c15:f>Sheet1!$E$20</c15:f>
                      <c15:dlblFieldTableCache>
                        <c:ptCount val="1"/>
                        <c:pt idx="0">
                          <c:v>9.47%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2-904B-460B-BB4E-26E05FFC91B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B179FBB-B608-404A-AB27-B4F8A9546FC0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{BB179FBB-B608-404A-AB27-B4F8A9546FC0}</c15:txfldGUID>
                      <c15:f>Sheet1!$E$15</c15:f>
                      <c15:dlblFieldTableCache>
                        <c:ptCount val="1"/>
                        <c:pt idx="0">
                          <c:v>6.41%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3-904B-460B-BB4E-26E05FFC91B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3591A81-9B1B-4A03-9068-92A864EB6271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{83591A81-9B1B-4A03-9068-92A864EB6271}</c15:txfldGUID>
                      <c15:f>Sheet1!$E$10</c15:f>
                      <c15:dlblFieldTableCache>
                        <c:ptCount val="1"/>
                        <c:pt idx="0">
                          <c:v>2.65%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4-904B-460B-BB4E-26E05FFC91B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44018ED-3510-4B49-AADB-BEFCE2D51144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904B-460B-BB4E-26E05FFC91B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C38C46C-E2B3-4F1D-8829-5430D24B6FBE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6-904B-460B-BB4E-26E05FFC91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Sheet1!$G$2:$G$8</c:f>
              <c:numCache>
                <c:formatCode>General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Sheet1!$I$2:$I$8</c:f>
              <c:numCache>
                <c:formatCode>General</c:formatCode>
                <c:ptCount val="7"/>
                <c:pt idx="0">
                  <c:v>107917</c:v>
                </c:pt>
                <c:pt idx="1">
                  <c:v>85089</c:v>
                </c:pt>
                <c:pt idx="2">
                  <c:v>54158</c:v>
                </c:pt>
                <c:pt idx="3">
                  <c:v>36032</c:v>
                </c:pt>
                <c:pt idx="4">
                  <c:v>16987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04B-460B-BB4E-26E05FFC91B1}"/>
            </c:ext>
          </c:extLst>
        </c:ser>
        <c:ser>
          <c:idx val="3"/>
          <c:order val="3"/>
          <c:tx>
            <c:strRef>
              <c:f>Sheet1!$K$1</c:f>
              <c:strCache>
                <c:ptCount val="1"/>
                <c:pt idx="0">
                  <c:v>Black people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BA3D4C4-E368-4FE8-9412-2ECFD3A91275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{FBA3D4C4-E368-4FE8-9412-2ECFD3A91275}</c15:txfldGUID>
                      <c15:f>Sheet1!$E$29</c15:f>
                      <c15:dlblFieldTableCache>
                        <c:ptCount val="1"/>
                        <c:pt idx="0">
                          <c:v>22.36%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8-904B-460B-BB4E-26E05FFC91B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C88BC8C-2126-4830-B89F-4E7F760EB7D3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{BC88BC8C-2126-4830-B89F-4E7F760EB7D3}</c15:txfldGUID>
                      <c15:f>Sheet1!$E$24</c15:f>
                      <c15:dlblFieldTableCache>
                        <c:ptCount val="1"/>
                        <c:pt idx="0">
                          <c:v>23.82%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9-904B-460B-BB4E-26E05FFC91B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562A5FD-BFD5-4F99-8306-C32E30DA01E5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{7562A5FD-BFD5-4F99-8306-C32E30DA01E5}</c15:txfldGUID>
                      <c15:f>Sheet1!$E$19</c15:f>
                      <c15:dlblFieldTableCache>
                        <c:ptCount val="1"/>
                        <c:pt idx="0">
                          <c:v>19.33%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A-904B-460B-BB4E-26E05FFC91B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89A55FC-E821-4F27-B430-364B36D17AC1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{B89A55FC-E821-4F27-B430-364B36D17AC1}</c15:txfldGUID>
                      <c15:f>Sheet1!$E$14</c15:f>
                      <c15:dlblFieldTableCache>
                        <c:ptCount val="1"/>
                        <c:pt idx="0">
                          <c:v>21.74%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B-904B-460B-BB4E-26E05FFC91B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CCD2B04-5BE3-4A48-9DDC-CFB068DD901D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{CCCD2B04-5BE3-4A48-9DDC-CFB068DD901D}</c15:txfldGUID>
                      <c15:f>Sheet1!$E$9</c15:f>
                      <c15:dlblFieldTableCache>
                        <c:ptCount val="1"/>
                        <c:pt idx="0">
                          <c:v>15.85%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C-904B-460B-BB4E-26E05FFC91B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B01CF54-D553-4C9A-AFE0-89638B77AB86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{9B01CF54-D553-4C9A-AFE0-89638B77AB86}</c15:txfldGUID>
                      <c15:f>Sheet1!$E$6</c15:f>
                      <c15:dlblFieldTableCache>
                        <c:ptCount val="1"/>
                        <c:pt idx="0">
                          <c:v>9.07%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D-904B-460B-BB4E-26E05FFC91B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D161F4A-EE54-4AEF-9047-F5977EB7D70B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{ED161F4A-EE54-4AEF-9047-F5977EB7D70B}</c15:txfldGUID>
                      <c15:f>Sheet1!$E$3</c15:f>
                      <c15:dlblFieldTableCache>
                        <c:ptCount val="1"/>
                        <c:pt idx="0">
                          <c:v>5.00%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E-904B-460B-BB4E-26E05FFC91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Sheet1!$G$2:$G$8</c:f>
              <c:numCache>
                <c:formatCode>General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Sheet1!$K$2:$K$8</c:f>
              <c:numCache>
                <c:formatCode>General</c:formatCode>
                <c:ptCount val="7"/>
                <c:pt idx="0">
                  <c:v>138073</c:v>
                </c:pt>
                <c:pt idx="1">
                  <c:v>140305</c:v>
                </c:pt>
                <c:pt idx="2">
                  <c:v>110492</c:v>
                </c:pt>
                <c:pt idx="3">
                  <c:v>122101</c:v>
                </c:pt>
                <c:pt idx="4">
                  <c:v>101585</c:v>
                </c:pt>
                <c:pt idx="5">
                  <c:v>62665</c:v>
                </c:pt>
                <c:pt idx="6">
                  <c:v>40057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04B-460B-BB4E-26E05FFC91B1}"/>
            </c:ext>
          </c:extLst>
        </c:ser>
        <c:ser>
          <c:idx val="4"/>
          <c:order val="4"/>
          <c:tx>
            <c:strRef>
              <c:f>Sheet1!$L$1</c:f>
              <c:strCache>
                <c:ptCount val="1"/>
                <c:pt idx="0">
                  <c:v>White people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40D74EC-0A9C-4AF5-989F-BFF57F8EAC93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{940D74EC-0A9C-4AF5-989F-BFF57F8EAC93}</c15:txfldGUID>
                      <c15:f>Sheet1!$E$28</c15:f>
                      <c15:dlblFieldTableCache>
                        <c:ptCount val="1"/>
                        <c:pt idx="0">
                          <c:v>47.01%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0-904B-460B-BB4E-26E05FFC91B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605710C-CD93-4428-AC27-D9513E2338E2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{A605710C-CD93-4428-AC27-D9513E2338E2}</c15:txfldGUID>
                      <c15:f>Sheet1!$E$23</c15:f>
                      <c15:dlblFieldTableCache>
                        <c:ptCount val="1"/>
                        <c:pt idx="0">
                          <c:v>49.49%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1-904B-460B-BB4E-26E05FFC91B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858D6C6-04BA-46EA-BEEC-433D370A59D0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{B858D6C6-04BA-46EA-BEEC-433D370A59D0}</c15:txfldGUID>
                      <c15:f>Sheet1!$E$18</c15:f>
                      <c15:dlblFieldTableCache>
                        <c:ptCount val="1"/>
                        <c:pt idx="0">
                          <c:v>53.25%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2-904B-460B-BB4E-26E05FFC91B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0C80803-F75E-480A-8DC7-23E9E3A7A572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{90C80803-F75E-480A-8DC7-23E9E3A7A572}</c15:txfldGUID>
                      <c15:f>Sheet1!$E$13</c15:f>
                      <c15:dlblFieldTableCache>
                        <c:ptCount val="1"/>
                        <c:pt idx="0">
                          <c:v>67.83%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3-904B-460B-BB4E-26E05FFC91B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42F1144-6D31-45E5-9E88-C935366B8BC1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{642F1144-6D31-45E5-9E88-C935366B8BC1}</c15:txfldGUID>
                      <c15:f>Sheet1!$E$8</c15:f>
                      <c15:dlblFieldTableCache>
                        <c:ptCount val="1"/>
                        <c:pt idx="0">
                          <c:v>79.72%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4-904B-460B-BB4E-26E05FFC91B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23E25A3-0D16-4AB3-9784-0170DD5E0645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{123E25A3-0D16-4AB3-9784-0170DD5E0645}</c15:txfldGUID>
                      <c15:f>Sheet1!$E$5</c15:f>
                      <c15:dlblFieldTableCache>
                        <c:ptCount val="1"/>
                        <c:pt idx="0">
                          <c:v>90.17%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5-904B-460B-BB4E-26E05FFC91B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8954454-8A49-4EDA-BC49-AF1A2D9B19EA}" type="CELLREF">
                      <a:rPr lang="en-US" sz="900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{48954454-8A49-4EDA-BC49-AF1A2D9B19EA}</c15:txfldGUID>
                      <c15:f>Sheet1!$E$2</c15:f>
                      <c15:dlblFieldTableCache>
                        <c:ptCount val="1"/>
                        <c:pt idx="0">
                          <c:v>94.67%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6-904B-460B-BB4E-26E05FFC91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Sheet1!$G$2:$G$8</c:f>
              <c:numCache>
                <c:formatCode>General</c:formatCode>
                <c:ptCount val="7"/>
                <c:pt idx="0">
                  <c:v>2010</c:v>
                </c:pt>
                <c:pt idx="1">
                  <c:v>2000</c:v>
                </c:pt>
                <c:pt idx="2">
                  <c:v>1990</c:v>
                </c:pt>
                <c:pt idx="3">
                  <c:v>1980</c:v>
                </c:pt>
                <c:pt idx="4">
                  <c:v>1970</c:v>
                </c:pt>
                <c:pt idx="5">
                  <c:v>1960</c:v>
                </c:pt>
                <c:pt idx="6">
                  <c:v>1950</c:v>
                </c:pt>
              </c:numCache>
            </c:numRef>
          </c:cat>
          <c:val>
            <c:numRef>
              <c:f>Sheet1!$L$2:$L$8</c:f>
              <c:numCache>
                <c:formatCode>General</c:formatCode>
                <c:ptCount val="7"/>
                <c:pt idx="0">
                  <c:v>290312</c:v>
                </c:pt>
                <c:pt idx="1">
                  <c:v>291561</c:v>
                </c:pt>
                <c:pt idx="2">
                  <c:v>304416</c:v>
                </c:pt>
                <c:pt idx="3">
                  <c:v>381058</c:v>
                </c:pt>
                <c:pt idx="4">
                  <c:v>511055</c:v>
                </c:pt>
                <c:pt idx="5">
                  <c:v>622745</c:v>
                </c:pt>
                <c:pt idx="6">
                  <c:v>758700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904B-460B-BB4E-26E05FFC91B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7"/>
        <c:axId val="359213480"/>
        <c:axId val="359211840"/>
      </c:barChart>
      <c:catAx>
        <c:axId val="359213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t-EE"/>
                  <a:t>Years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  <a:alpha val="50000"/>
              </a:schemeClr>
            </a:solidFill>
            <a:round/>
          </a:ln>
          <a:effectLst>
            <a:outerShdw blurRad="50800" dir="5400000" sx="37000" sy="37000" algn="ctr" rotWithShape="0">
              <a:srgbClr val="000000">
                <a:alpha val="43137"/>
              </a:srgbClr>
            </a:outerShdw>
          </a:effectLst>
        </c:spPr>
        <c:txPr>
          <a:bodyPr rot="84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211840"/>
        <c:crosses val="autoZero"/>
        <c:auto val="1"/>
        <c:lblAlgn val="ctr"/>
        <c:lblOffset val="100"/>
        <c:tickMarkSkip val="1"/>
        <c:noMultiLvlLbl val="0"/>
      </c:catAx>
      <c:valAx>
        <c:axId val="359211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t-EE"/>
                  <a:t>Population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213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3946981627296587"/>
          <c:y val="0.21747703412073491"/>
          <c:w val="0.85219685039370074"/>
          <c:h val="0.69827172645086033"/>
        </c:manualLayout>
      </c:layout>
      <c:bar3DChart>
        <c:barDir val="col"/>
        <c:grouping val="clustered"/>
        <c:varyColors val="0"/>
        <c:ser>
          <c:idx val="0"/>
          <c:order val="0"/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'2000'!$J$31:$J$36</c:f>
              <c:numCache>
                <c:formatCode>General</c:formatCode>
                <c:ptCount val="6"/>
                <c:pt idx="0">
                  <c:v>144092</c:v>
                </c:pt>
                <c:pt idx="1">
                  <c:v>109762.76000000001</c:v>
                </c:pt>
                <c:pt idx="2">
                  <c:v>83988</c:v>
                </c:pt>
                <c:pt idx="3">
                  <c:v>87012</c:v>
                </c:pt>
                <c:pt idx="4">
                  <c:v>114584</c:v>
                </c:pt>
                <c:pt idx="5">
                  <c:v>151836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C-4F83-850E-C962FEFEBC9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691836344"/>
        <c:axId val="691839296"/>
        <c:axId val="0"/>
      </c:bar3DChart>
      <c:catAx>
        <c:axId val="691836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39296"/>
        <c:crosses val="autoZero"/>
        <c:auto val="1"/>
        <c:lblAlgn val="ctr"/>
        <c:lblOffset val="100"/>
        <c:noMultiLvlLbl val="0"/>
      </c:catAx>
      <c:valAx>
        <c:axId val="691839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36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2">
        <a:lumMod val="25000"/>
      </a:schemeClr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t-EE" dirty="0"/>
              <a:t>Boston Age </a:t>
            </a:r>
            <a:r>
              <a:rPr lang="et-EE" dirty="0" err="1"/>
              <a:t>groups</a:t>
            </a:r>
            <a:r>
              <a:rPr lang="et-EE" dirty="0"/>
              <a:t> </a:t>
            </a:r>
            <a:r>
              <a:rPr lang="et-EE" dirty="0" err="1"/>
              <a:t>change</a:t>
            </a:r>
            <a:r>
              <a:rPr lang="et-EE" dirty="0"/>
              <a:t> </a:t>
            </a:r>
            <a:r>
              <a:rPr lang="et-EE" dirty="0" err="1"/>
              <a:t>between</a:t>
            </a:r>
            <a:r>
              <a:rPr lang="et-EE" dirty="0"/>
              <a:t> 1950-2010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D24055E-BE85-414A-AE56-CF386C8D41B1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{2D24055E-BE85-414A-AE56-CF386C8D41B1}</c15:txfldGUID>
                      <c15:f>Results!$D$5</c15:f>
                      <c15:dlblFieldTableCache>
                        <c:ptCount val="1"/>
                        <c:pt idx="0">
                          <c:v>117983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0-3082-4714-B713-EA9A9589652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03654F3-1DD2-4491-B3DC-B64BAB977E71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{903654F3-1DD2-4491-B3DC-B64BAB977E71}</c15:txfldGUID>
                      <c15:f>Results!$D$6</c15:f>
                      <c15:dlblFieldTableCache>
                        <c:ptCount val="1"/>
                        <c:pt idx="0">
                          <c:v>95485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1-3082-4714-B713-EA9A9589652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CFC1170-F694-458B-99C0-8D4F5FA4098C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{3CFC1170-F694-458B-99C0-8D4F5FA4098C}</c15:txfldGUID>
                      <c15:f>Results!$D$7</c15:f>
                      <c15:dlblFieldTableCache>
                        <c:ptCount val="1"/>
                        <c:pt idx="0">
                          <c:v>183620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3082-4714-B713-EA9A9589652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876690B-8495-40D9-8E79-B8F6418F1265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{9876690B-8495-40D9-8E79-B8F6418F1265}</c15:txfldGUID>
                      <c15:f>Results!$D$8</c15:f>
                      <c15:dlblFieldTableCache>
                        <c:ptCount val="1"/>
                        <c:pt idx="0">
                          <c:v>201426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3082-4714-B713-EA9A9589652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5330199-D6DC-4EA9-9955-00E840C92F97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{25330199-D6DC-4EA9-9955-00E840C92F97}</c15:txfldGUID>
                      <c15:f>Results!$D$9</c15:f>
                      <c15:dlblFieldTableCache>
                        <c:ptCount val="1"/>
                        <c:pt idx="0">
                          <c:v>77545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3082-4714-B713-EA9A9589652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377FE8-4ADE-4565-AF9C-89A2F327DF67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{46377FE8-4ADE-4565-AF9C-89A2F327DF67}</c15:txfldGUID>
                      <c15:f>Results!$D$10</c15:f>
                      <c15:dlblFieldTableCache>
                        <c:ptCount val="1"/>
                        <c:pt idx="0">
                          <c:v>76814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5-3082-4714-B713-EA9A958965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Results!$C$15:$C$20</c:f>
              <c:strCache>
                <c:ptCount val="6"/>
                <c:pt idx="0">
                  <c:v>0-9 years</c:v>
                </c:pt>
                <c:pt idx="1">
                  <c:v>10-19 years</c:v>
                </c:pt>
                <c:pt idx="2">
                  <c:v>20-34 years</c:v>
                </c:pt>
                <c:pt idx="3">
                  <c:v>35-54 years</c:v>
                </c:pt>
                <c:pt idx="4">
                  <c:v>55-64 years</c:v>
                </c:pt>
                <c:pt idx="5">
                  <c:v>65 years and over</c:v>
                </c:pt>
              </c:strCache>
            </c:strRef>
          </c:cat>
          <c:val>
            <c:numRef>
              <c:f>Results!$D$15:$D$20</c:f>
              <c:numCache>
                <c:formatCode>0.00%</c:formatCode>
                <c:ptCount val="6"/>
                <c:pt idx="0">
                  <c:v>-0.156710361508515</c:v>
                </c:pt>
                <c:pt idx="1">
                  <c:v>-0.12682749945874</c:v>
                </c:pt>
                <c:pt idx="2">
                  <c:v>-0.24389239619431199</c:v>
                </c:pt>
                <c:pt idx="3">
                  <c:v>-0.26754313144448</c:v>
                </c:pt>
                <c:pt idx="4">
                  <c:v>-0.102998779342598</c:v>
                </c:pt>
                <c:pt idx="5">
                  <c:v>-0.102027832051355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82-4714-B713-EA9A9589652B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21A3B1C-810E-416D-83D8-0E38E8750C55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{921A3B1C-810E-416D-83D8-0E38E8750C55}</c15:txfldGUID>
                      <c15:f>Results!$G$5</c15:f>
                      <c15:dlblFieldTableCache>
                        <c:ptCount val="1"/>
                        <c:pt idx="0">
                          <c:v>56777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7-3082-4714-B713-EA9A9589652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F5419BE-E51E-4FEE-9CF4-589D5E27C6DC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{4F5419BE-E51E-4FEE-9CF4-589D5E27C6DC}</c15:txfldGUID>
                      <c15:f>Results!$G$6</c15:f>
                      <c15:dlblFieldTableCache>
                        <c:ptCount val="1"/>
                        <c:pt idx="0">
                          <c:v>74052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8-3082-4714-B713-EA9A9589652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ADD19AB-128F-4CAE-A018-E44141B42956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{4ADD19AB-128F-4CAE-A018-E44141B42956}</c15:txfldGUID>
                      <c15:f>Results!$G$7</c15:f>
                      <c15:dlblFieldTableCache>
                        <c:ptCount val="1"/>
                        <c:pt idx="0">
                          <c:v>205194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9-3082-4714-B713-EA9A9589652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1093DCC-D1CF-4273-B398-BCAFE464DE7C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{81093DCC-D1CF-4273-B398-BCAFE464DE7C}</c15:txfldGUID>
                      <c15:f>Results!$G$8</c15:f>
                      <c15:dlblFieldTableCache>
                        <c:ptCount val="1"/>
                        <c:pt idx="0">
                          <c:v>140458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A-3082-4714-B713-EA9A9589652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FDACA03-C20A-45DD-B112-17A5D1B568F7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{1FDACA03-C20A-45DD-B112-17A5D1B568F7}</c15:txfldGUID>
                      <c15:f>Results!$G$9</c15:f>
                      <c15:dlblFieldTableCache>
                        <c:ptCount val="1"/>
                        <c:pt idx="0">
                          <c:v>53335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B-3082-4714-B713-EA9A9589652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9D411A53-679B-404D-910E-440C69C5C962}" type="CELLREF">
                      <a:rPr lang="en-US"/>
                      <a:pPr/>
                      <a:t>[CELLREF]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{9D411A53-679B-404D-910E-440C69C5C962}</c15:txfldGUID>
                      <c15:f>Results!$G$10</c15:f>
                      <c15:dlblFieldTableCache>
                        <c:ptCount val="1"/>
                        <c:pt idx="0">
                          <c:v>59232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C-3082-4714-B713-EA9A958965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Results!$C$15:$C$20</c:f>
              <c:strCache>
                <c:ptCount val="6"/>
                <c:pt idx="0">
                  <c:v>0-9 years</c:v>
                </c:pt>
                <c:pt idx="1">
                  <c:v>10-19 years</c:v>
                </c:pt>
                <c:pt idx="2">
                  <c:v>20-34 years</c:v>
                </c:pt>
                <c:pt idx="3">
                  <c:v>35-54 years</c:v>
                </c:pt>
                <c:pt idx="4">
                  <c:v>55-64 years</c:v>
                </c:pt>
                <c:pt idx="5">
                  <c:v>65 years and over</c:v>
                </c:pt>
              </c:strCache>
            </c:strRef>
          </c:cat>
          <c:val>
            <c:numRef>
              <c:f>Results!$E$15:$E$20</c:f>
              <c:numCache>
                <c:formatCode>0.00%</c:formatCode>
                <c:ptCount val="6"/>
                <c:pt idx="0">
                  <c:v>9.6387730711249342E-2</c:v>
                </c:pt>
                <c:pt idx="1">
                  <c:v>0.1257147125531366</c:v>
                </c:pt>
                <c:pt idx="2">
                  <c:v>0.34834852168244351</c:v>
                </c:pt>
                <c:pt idx="3">
                  <c:v>0.23844915864241961</c:v>
                </c:pt>
                <c:pt idx="4">
                  <c:v>9.0544403851638575E-2</c:v>
                </c:pt>
                <c:pt idx="5">
                  <c:v>0.10055547255911232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082-4714-B713-EA9A958965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05323840"/>
        <c:axId val="405325152"/>
        <c:axId val="0"/>
      </c:bar3DChart>
      <c:catAx>
        <c:axId val="405323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1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325152"/>
        <c:crosses val="autoZero"/>
        <c:auto val="1"/>
        <c:lblAlgn val="ctr"/>
        <c:lblOffset val="100"/>
        <c:noMultiLvlLbl val="0"/>
      </c:catAx>
      <c:valAx>
        <c:axId val="405325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>
              <a:outerShdw blurRad="50800" dist="50800" dir="5400000" algn="ctr" rotWithShape="0">
                <a:srgbClr val="000000"/>
              </a:outerShdw>
            </a:effectLst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32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501B9-1EFC-455D-BEC1-C0457E39000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C824B0-14E2-418C-9BC6-4F62C2B5F751}" type="pres">
      <dgm:prSet presAssocID="{D64501B9-1EFC-455D-BEC1-C0457E39000B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F5F90E41-03FF-45BA-845C-8C0A27F1F706}" type="presOf" srcId="{D64501B9-1EFC-455D-BEC1-C0457E39000B}" destId="{4FC824B0-14E2-418C-9BC6-4F62C2B5F751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98350-40B1-4E57-B4DF-F214C02EFFC0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4E5579-ED61-4055-9E40-7EFE141BA623}">
      <dgm:prSet phldrT="[Text]"/>
      <dgm:spPr/>
      <dgm:t>
        <a:bodyPr/>
        <a:lstStyle/>
        <a:p>
          <a:r>
            <a:rPr lang="en-US" b="0" i="0" u="none" dirty="0">
              <a:solidFill>
                <a:schemeClr val="tx1"/>
              </a:solidFill>
            </a:rPr>
            <a:t>801</a:t>
          </a:r>
          <a:r>
            <a:rPr lang="et-EE" b="0" i="0" u="none" dirty="0">
              <a:solidFill>
                <a:schemeClr val="tx1"/>
              </a:solidFill>
            </a:rPr>
            <a:t> </a:t>
          </a:r>
          <a:r>
            <a:rPr lang="en-US" b="0" i="0" u="none" dirty="0">
              <a:solidFill>
                <a:schemeClr val="tx1"/>
              </a:solidFill>
            </a:rPr>
            <a:t>444</a:t>
          </a:r>
          <a:endParaRPr lang="en-US" dirty="0">
            <a:solidFill>
              <a:schemeClr val="tx1"/>
            </a:solidFill>
          </a:endParaRPr>
        </a:p>
      </dgm:t>
    </dgm:pt>
    <dgm:pt modelId="{F014CA28-11FD-4AA7-BDE7-6BA3610A8A82}" type="parTrans" cxnId="{29E89140-DA17-46FA-94FC-FAC9290527A8}">
      <dgm:prSet/>
      <dgm:spPr/>
      <dgm:t>
        <a:bodyPr/>
        <a:lstStyle/>
        <a:p>
          <a:endParaRPr lang="en-US"/>
        </a:p>
      </dgm:t>
    </dgm:pt>
    <dgm:pt modelId="{4456BD66-10F5-4E53-A2CB-79FD9CF8798C}" type="sibTrans" cxnId="{29E89140-DA17-46FA-94FC-FAC9290527A8}">
      <dgm:prSet/>
      <dgm:spPr/>
      <dgm:t>
        <a:bodyPr/>
        <a:lstStyle/>
        <a:p>
          <a:endParaRPr lang="en-US"/>
        </a:p>
      </dgm:t>
    </dgm:pt>
    <dgm:pt modelId="{2492B14E-A95E-4087-8A76-CFF36C19D6E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685 094 </a:t>
          </a:r>
        </a:p>
      </dgm:t>
    </dgm:pt>
    <dgm:pt modelId="{373E212E-3F36-444F-B645-F974F5667268}" type="parTrans" cxnId="{5DC372A6-0221-4C9A-BA5E-DCB3AF7E0D9E}">
      <dgm:prSet/>
      <dgm:spPr/>
      <dgm:t>
        <a:bodyPr/>
        <a:lstStyle/>
        <a:p>
          <a:endParaRPr lang="en-US"/>
        </a:p>
      </dgm:t>
    </dgm:pt>
    <dgm:pt modelId="{CDDD3973-A646-4F66-A4F3-20765010CFC8}" type="sibTrans" cxnId="{5DC372A6-0221-4C9A-BA5E-DCB3AF7E0D9E}">
      <dgm:prSet/>
      <dgm:spPr/>
      <dgm:t>
        <a:bodyPr/>
        <a:lstStyle/>
        <a:p>
          <a:endParaRPr lang="en-US"/>
        </a:p>
      </dgm:t>
    </dgm:pt>
    <dgm:pt modelId="{375A0793-CA9C-4041-9E2A-C29DD6471EA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617</a:t>
          </a:r>
          <a:r>
            <a:rPr lang="et-EE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chemeClr val="tx1"/>
              </a:solidFill>
            </a:rPr>
            <a:t>594</a:t>
          </a:r>
        </a:p>
      </dgm:t>
    </dgm:pt>
    <dgm:pt modelId="{8A6F513F-9076-483B-A59D-50B9D167B0F1}" type="sibTrans" cxnId="{C31A5460-0B8E-4F7F-AA10-1D81FAD494CB}">
      <dgm:prSet/>
      <dgm:spPr/>
      <dgm:t>
        <a:bodyPr/>
        <a:lstStyle/>
        <a:p>
          <a:endParaRPr lang="en-US"/>
        </a:p>
      </dgm:t>
    </dgm:pt>
    <dgm:pt modelId="{A7A6EE15-D8D0-40F0-8B25-B1D52795D1BC}" type="parTrans" cxnId="{C31A5460-0B8E-4F7F-AA10-1D81FAD494CB}">
      <dgm:prSet/>
      <dgm:spPr/>
      <dgm:t>
        <a:bodyPr/>
        <a:lstStyle/>
        <a:p>
          <a:endParaRPr lang="en-US"/>
        </a:p>
      </dgm:t>
    </dgm:pt>
    <dgm:pt modelId="{C7184FA9-2BD9-4CFB-8584-BDCB66A51489}" type="pres">
      <dgm:prSet presAssocID="{D0098350-40B1-4E57-B4DF-F214C02EFFC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8D44860-F250-4ECC-9F24-F8BC75C59727}" type="pres">
      <dgm:prSet presAssocID="{854E5579-ED61-4055-9E40-7EFE141BA623}" presName="Accent1" presStyleCnt="0"/>
      <dgm:spPr/>
    </dgm:pt>
    <dgm:pt modelId="{ECD8335B-6F43-4E41-916B-61C63FB27A0B}" type="pres">
      <dgm:prSet presAssocID="{854E5579-ED61-4055-9E40-7EFE141BA623}" presName="Accent" presStyleLbl="node1" presStyleIdx="0" presStyleCnt="3"/>
      <dgm:spPr>
        <a:solidFill>
          <a:srgbClr val="0070C0"/>
        </a:solidFill>
      </dgm:spPr>
    </dgm:pt>
    <dgm:pt modelId="{8A12F635-67C2-40BB-B016-97EF2E0872E7}" type="pres">
      <dgm:prSet presAssocID="{854E5579-ED61-4055-9E40-7EFE141BA623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A026D876-BF71-4CEA-B190-DA753AF29C1A}" type="pres">
      <dgm:prSet presAssocID="{375A0793-CA9C-4041-9E2A-C29DD6471EA2}" presName="Accent2" presStyleCnt="0"/>
      <dgm:spPr/>
    </dgm:pt>
    <dgm:pt modelId="{28D64722-4FB1-4608-BC31-0A883D862C4B}" type="pres">
      <dgm:prSet presAssocID="{375A0793-CA9C-4041-9E2A-C29DD6471EA2}" presName="Accent" presStyleLbl="node1" presStyleIdx="1" presStyleCnt="3"/>
      <dgm:spPr>
        <a:solidFill>
          <a:srgbClr val="0070C0"/>
        </a:solidFill>
      </dgm:spPr>
    </dgm:pt>
    <dgm:pt modelId="{23D04182-AF8E-4572-A4AB-20A05B09FCBA}" type="pres">
      <dgm:prSet presAssocID="{375A0793-CA9C-4041-9E2A-C29DD6471EA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0F5BBF41-630C-4BE9-82B6-6254F2117518}" type="pres">
      <dgm:prSet presAssocID="{2492B14E-A95E-4087-8A76-CFF36C19D6EF}" presName="Accent3" presStyleCnt="0"/>
      <dgm:spPr/>
    </dgm:pt>
    <dgm:pt modelId="{C203DB03-0610-4CBA-BDFE-28BE0C400824}" type="pres">
      <dgm:prSet presAssocID="{2492B14E-A95E-4087-8A76-CFF36C19D6EF}" presName="Accent" presStyleLbl="node1" presStyleIdx="2" presStyleCnt="3"/>
      <dgm:spPr>
        <a:solidFill>
          <a:schemeClr val="accent2">
            <a:lumMod val="75000"/>
          </a:schemeClr>
        </a:solidFill>
      </dgm:spPr>
    </dgm:pt>
    <dgm:pt modelId="{3A195C7A-5980-4F21-9E83-8A1DAB769C29}" type="pres">
      <dgm:prSet presAssocID="{2492B14E-A95E-4087-8A76-CFF36C19D6E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F4DAD60D-5039-4B45-9A53-9753D381239D}" type="presOf" srcId="{D0098350-40B1-4E57-B4DF-F214C02EFFC0}" destId="{C7184FA9-2BD9-4CFB-8584-BDCB66A51489}" srcOrd="0" destOrd="0" presId="urn:microsoft.com/office/officeart/2009/layout/CircleArrowProcess"/>
    <dgm:cxn modelId="{29E89140-DA17-46FA-94FC-FAC9290527A8}" srcId="{D0098350-40B1-4E57-B4DF-F214C02EFFC0}" destId="{854E5579-ED61-4055-9E40-7EFE141BA623}" srcOrd="0" destOrd="0" parTransId="{F014CA28-11FD-4AA7-BDE7-6BA3610A8A82}" sibTransId="{4456BD66-10F5-4E53-A2CB-79FD9CF8798C}"/>
    <dgm:cxn modelId="{C31A5460-0B8E-4F7F-AA10-1D81FAD494CB}" srcId="{D0098350-40B1-4E57-B4DF-F214C02EFFC0}" destId="{375A0793-CA9C-4041-9E2A-C29DD6471EA2}" srcOrd="1" destOrd="0" parTransId="{A7A6EE15-D8D0-40F0-8B25-B1D52795D1BC}" sibTransId="{8A6F513F-9076-483B-A59D-50B9D167B0F1}"/>
    <dgm:cxn modelId="{AE79427E-7F50-4E59-B68F-FAC17DDE59F9}" type="presOf" srcId="{375A0793-CA9C-4041-9E2A-C29DD6471EA2}" destId="{23D04182-AF8E-4572-A4AB-20A05B09FCBA}" srcOrd="0" destOrd="0" presId="urn:microsoft.com/office/officeart/2009/layout/CircleArrowProcess"/>
    <dgm:cxn modelId="{27F4B399-DC7A-42F2-9C80-75B8EB6EFA8C}" type="presOf" srcId="{2492B14E-A95E-4087-8A76-CFF36C19D6EF}" destId="{3A195C7A-5980-4F21-9E83-8A1DAB769C29}" srcOrd="0" destOrd="0" presId="urn:microsoft.com/office/officeart/2009/layout/CircleArrowProcess"/>
    <dgm:cxn modelId="{5DC372A6-0221-4C9A-BA5E-DCB3AF7E0D9E}" srcId="{D0098350-40B1-4E57-B4DF-F214C02EFFC0}" destId="{2492B14E-A95E-4087-8A76-CFF36C19D6EF}" srcOrd="2" destOrd="0" parTransId="{373E212E-3F36-444F-B645-F974F5667268}" sibTransId="{CDDD3973-A646-4F66-A4F3-20765010CFC8}"/>
    <dgm:cxn modelId="{16B410F2-2F0B-4BF3-A628-29E681424C90}" type="presOf" srcId="{854E5579-ED61-4055-9E40-7EFE141BA623}" destId="{8A12F635-67C2-40BB-B016-97EF2E0872E7}" srcOrd="0" destOrd="0" presId="urn:microsoft.com/office/officeart/2009/layout/CircleArrowProcess"/>
    <dgm:cxn modelId="{56284B09-3368-45F2-8D06-AF91190F5239}" type="presParOf" srcId="{C7184FA9-2BD9-4CFB-8584-BDCB66A51489}" destId="{08D44860-F250-4ECC-9F24-F8BC75C59727}" srcOrd="0" destOrd="0" presId="urn:microsoft.com/office/officeart/2009/layout/CircleArrowProcess"/>
    <dgm:cxn modelId="{69DEB05B-81E3-400F-9218-653C16157DAA}" type="presParOf" srcId="{08D44860-F250-4ECC-9F24-F8BC75C59727}" destId="{ECD8335B-6F43-4E41-916B-61C63FB27A0B}" srcOrd="0" destOrd="0" presId="urn:microsoft.com/office/officeart/2009/layout/CircleArrowProcess"/>
    <dgm:cxn modelId="{3F16310C-9CD5-4807-9C2C-9300370AECBF}" type="presParOf" srcId="{C7184FA9-2BD9-4CFB-8584-BDCB66A51489}" destId="{8A12F635-67C2-40BB-B016-97EF2E0872E7}" srcOrd="1" destOrd="0" presId="urn:microsoft.com/office/officeart/2009/layout/CircleArrowProcess"/>
    <dgm:cxn modelId="{4276047E-0F1E-4F7B-82EA-A023FE7F445F}" type="presParOf" srcId="{C7184FA9-2BD9-4CFB-8584-BDCB66A51489}" destId="{A026D876-BF71-4CEA-B190-DA753AF29C1A}" srcOrd="2" destOrd="0" presId="urn:microsoft.com/office/officeart/2009/layout/CircleArrowProcess"/>
    <dgm:cxn modelId="{0C66C3E0-1723-4891-A0A0-112EE1AC4CAE}" type="presParOf" srcId="{A026D876-BF71-4CEA-B190-DA753AF29C1A}" destId="{28D64722-4FB1-4608-BC31-0A883D862C4B}" srcOrd="0" destOrd="0" presId="urn:microsoft.com/office/officeart/2009/layout/CircleArrowProcess"/>
    <dgm:cxn modelId="{A4BE949D-119B-4DD0-9DBE-59E7191CF70C}" type="presParOf" srcId="{C7184FA9-2BD9-4CFB-8584-BDCB66A51489}" destId="{23D04182-AF8E-4572-A4AB-20A05B09FCBA}" srcOrd="3" destOrd="0" presId="urn:microsoft.com/office/officeart/2009/layout/CircleArrowProcess"/>
    <dgm:cxn modelId="{938C82F5-C123-4BB5-8979-679EE81E0B61}" type="presParOf" srcId="{C7184FA9-2BD9-4CFB-8584-BDCB66A51489}" destId="{0F5BBF41-630C-4BE9-82B6-6254F2117518}" srcOrd="4" destOrd="0" presId="urn:microsoft.com/office/officeart/2009/layout/CircleArrowProcess"/>
    <dgm:cxn modelId="{8FBAC35A-13DB-4677-AD69-E3EAA1AAB856}" type="presParOf" srcId="{0F5BBF41-630C-4BE9-82B6-6254F2117518}" destId="{C203DB03-0610-4CBA-BDFE-28BE0C400824}" srcOrd="0" destOrd="0" presId="urn:microsoft.com/office/officeart/2009/layout/CircleArrowProcess"/>
    <dgm:cxn modelId="{1DA3052B-8430-499F-AE7F-70F88598DFC7}" type="presParOf" srcId="{C7184FA9-2BD9-4CFB-8584-BDCB66A51489}" destId="{3A195C7A-5980-4F21-9E83-8A1DAB769C2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6C741F-5239-4C48-8327-760E13AFE690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</dgm:pt>
    <dgm:pt modelId="{1AB6BDEB-6D9A-424D-ABBD-2AC47EC78610}">
      <dgm:prSet phldrT="[Text]" custT="1"/>
      <dgm:spPr>
        <a:solidFill>
          <a:srgbClr val="0070C0"/>
        </a:solidFill>
      </dgm:spPr>
      <dgm:t>
        <a:bodyPr/>
        <a:lstStyle/>
        <a:p>
          <a:r>
            <a:rPr lang="et-EE" sz="2000" dirty="0"/>
            <a:t>1950</a:t>
          </a:r>
          <a:endParaRPr lang="en-US" sz="4200" dirty="0"/>
        </a:p>
      </dgm:t>
    </dgm:pt>
    <dgm:pt modelId="{2AA59F98-F47A-4365-BC4D-D244B4259CB6}" type="parTrans" cxnId="{B933C1C8-3D3F-45C1-985A-311F426AD0EC}">
      <dgm:prSet/>
      <dgm:spPr/>
      <dgm:t>
        <a:bodyPr/>
        <a:lstStyle/>
        <a:p>
          <a:endParaRPr lang="en-US"/>
        </a:p>
      </dgm:t>
    </dgm:pt>
    <dgm:pt modelId="{26E5707F-1292-446D-AE59-06C56336DA79}" type="sibTrans" cxnId="{B933C1C8-3D3F-45C1-985A-311F426AD0EC}">
      <dgm:prSet/>
      <dgm:spPr/>
      <dgm:t>
        <a:bodyPr/>
        <a:lstStyle/>
        <a:p>
          <a:endParaRPr lang="en-US"/>
        </a:p>
      </dgm:t>
    </dgm:pt>
    <dgm:pt modelId="{0D35A8C2-A181-446A-BEE2-1D0A24E83171}">
      <dgm:prSet phldrT="[Text]" custT="1"/>
      <dgm:spPr>
        <a:solidFill>
          <a:srgbClr val="0070C0"/>
        </a:solidFill>
      </dgm:spPr>
      <dgm:t>
        <a:bodyPr/>
        <a:lstStyle/>
        <a:p>
          <a:r>
            <a:rPr lang="et-EE" sz="2000" dirty="0"/>
            <a:t>2010</a:t>
          </a:r>
          <a:endParaRPr lang="en-US" sz="2000" dirty="0"/>
        </a:p>
      </dgm:t>
    </dgm:pt>
    <dgm:pt modelId="{E7D670B2-96E4-4A91-BCD8-9BFCDFCD0145}" type="parTrans" cxnId="{791939E9-1F9D-412A-8EC3-4E419EF7755A}">
      <dgm:prSet/>
      <dgm:spPr/>
      <dgm:t>
        <a:bodyPr/>
        <a:lstStyle/>
        <a:p>
          <a:endParaRPr lang="en-US"/>
        </a:p>
      </dgm:t>
    </dgm:pt>
    <dgm:pt modelId="{BF80E964-4D6E-476E-92FF-FC839EB8ADB5}" type="sibTrans" cxnId="{791939E9-1F9D-412A-8EC3-4E419EF7755A}">
      <dgm:prSet/>
      <dgm:spPr/>
      <dgm:t>
        <a:bodyPr/>
        <a:lstStyle/>
        <a:p>
          <a:endParaRPr lang="en-US"/>
        </a:p>
      </dgm:t>
    </dgm:pt>
    <dgm:pt modelId="{49D45424-82E7-4218-85B2-7745D233688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t-EE" sz="2000" dirty="0"/>
            <a:t>2017</a:t>
          </a:r>
          <a:endParaRPr lang="en-US" sz="2000" dirty="0"/>
        </a:p>
      </dgm:t>
    </dgm:pt>
    <dgm:pt modelId="{76B53DEF-26EF-4BDD-8D3D-82D5D2212E8E}" type="parTrans" cxnId="{489C9DB9-EE52-4EC4-A3CC-2922A97A8A4B}">
      <dgm:prSet/>
      <dgm:spPr/>
      <dgm:t>
        <a:bodyPr/>
        <a:lstStyle/>
        <a:p>
          <a:endParaRPr lang="en-US"/>
        </a:p>
      </dgm:t>
    </dgm:pt>
    <dgm:pt modelId="{4F5104DC-2E07-4F55-9C6E-3E9499158D0F}" type="sibTrans" cxnId="{489C9DB9-EE52-4EC4-A3CC-2922A97A8A4B}">
      <dgm:prSet/>
      <dgm:spPr/>
      <dgm:t>
        <a:bodyPr/>
        <a:lstStyle/>
        <a:p>
          <a:endParaRPr lang="en-US"/>
        </a:p>
      </dgm:t>
    </dgm:pt>
    <dgm:pt modelId="{749B2F85-44AD-47C7-AF90-7C39ADFD453F}" type="pres">
      <dgm:prSet presAssocID="{926C741F-5239-4C48-8327-760E13AFE690}" presName="Name0" presStyleCnt="0">
        <dgm:presLayoutVars>
          <dgm:resizeHandles/>
        </dgm:presLayoutVars>
      </dgm:prSet>
      <dgm:spPr/>
    </dgm:pt>
    <dgm:pt modelId="{65A38810-ABD6-45F9-B973-B826C4B8FB1B}" type="pres">
      <dgm:prSet presAssocID="{1AB6BDEB-6D9A-424D-ABBD-2AC47EC78610}" presName="text" presStyleLbl="node1" presStyleIdx="0" presStyleCnt="3">
        <dgm:presLayoutVars>
          <dgm:bulletEnabled val="1"/>
        </dgm:presLayoutVars>
      </dgm:prSet>
      <dgm:spPr/>
    </dgm:pt>
    <dgm:pt modelId="{C71D6B0C-0D99-408A-9C6F-61CA1E6B0367}" type="pres">
      <dgm:prSet presAssocID="{26E5707F-1292-446D-AE59-06C56336DA79}" presName="space" presStyleCnt="0"/>
      <dgm:spPr/>
    </dgm:pt>
    <dgm:pt modelId="{79D034DB-CBCE-408B-9C4F-D3F2BB46AC00}" type="pres">
      <dgm:prSet presAssocID="{0D35A8C2-A181-446A-BEE2-1D0A24E83171}" presName="text" presStyleLbl="node1" presStyleIdx="1" presStyleCnt="3">
        <dgm:presLayoutVars>
          <dgm:bulletEnabled val="1"/>
        </dgm:presLayoutVars>
      </dgm:prSet>
      <dgm:spPr/>
    </dgm:pt>
    <dgm:pt modelId="{9F35FF40-B702-4E11-9626-215150274848}" type="pres">
      <dgm:prSet presAssocID="{BF80E964-4D6E-476E-92FF-FC839EB8ADB5}" presName="space" presStyleCnt="0"/>
      <dgm:spPr/>
    </dgm:pt>
    <dgm:pt modelId="{BD24D2A7-6713-4BB3-AAE9-9349A06A1697}" type="pres">
      <dgm:prSet presAssocID="{49D45424-82E7-4218-85B2-7745D2336880}" presName="text" presStyleLbl="node1" presStyleIdx="2" presStyleCnt="3">
        <dgm:presLayoutVars>
          <dgm:bulletEnabled val="1"/>
        </dgm:presLayoutVars>
      </dgm:prSet>
      <dgm:spPr/>
    </dgm:pt>
  </dgm:ptLst>
  <dgm:cxnLst>
    <dgm:cxn modelId="{AF3FD93C-FB7A-4AD5-B0F2-F31830A23771}" type="presOf" srcId="{49D45424-82E7-4218-85B2-7745D2336880}" destId="{BD24D2A7-6713-4BB3-AAE9-9349A06A1697}" srcOrd="0" destOrd="0" presId="urn:diagrams.loki3.com/VaryingWidthList"/>
    <dgm:cxn modelId="{2ED4F177-BDF3-46DB-A716-82E12AD53432}" type="presOf" srcId="{926C741F-5239-4C48-8327-760E13AFE690}" destId="{749B2F85-44AD-47C7-AF90-7C39ADFD453F}" srcOrd="0" destOrd="0" presId="urn:diagrams.loki3.com/VaryingWidthList"/>
    <dgm:cxn modelId="{89B1887B-1BC3-43C8-A8E6-489E7F8E48E4}" type="presOf" srcId="{1AB6BDEB-6D9A-424D-ABBD-2AC47EC78610}" destId="{65A38810-ABD6-45F9-B973-B826C4B8FB1B}" srcOrd="0" destOrd="0" presId="urn:diagrams.loki3.com/VaryingWidthList"/>
    <dgm:cxn modelId="{4047B9A0-7474-4EFC-974F-BFDCFBFC9F19}" type="presOf" srcId="{0D35A8C2-A181-446A-BEE2-1D0A24E83171}" destId="{79D034DB-CBCE-408B-9C4F-D3F2BB46AC00}" srcOrd="0" destOrd="0" presId="urn:diagrams.loki3.com/VaryingWidthList"/>
    <dgm:cxn modelId="{489C9DB9-EE52-4EC4-A3CC-2922A97A8A4B}" srcId="{926C741F-5239-4C48-8327-760E13AFE690}" destId="{49D45424-82E7-4218-85B2-7745D2336880}" srcOrd="2" destOrd="0" parTransId="{76B53DEF-26EF-4BDD-8D3D-82D5D2212E8E}" sibTransId="{4F5104DC-2E07-4F55-9C6E-3E9499158D0F}"/>
    <dgm:cxn modelId="{B933C1C8-3D3F-45C1-985A-311F426AD0EC}" srcId="{926C741F-5239-4C48-8327-760E13AFE690}" destId="{1AB6BDEB-6D9A-424D-ABBD-2AC47EC78610}" srcOrd="0" destOrd="0" parTransId="{2AA59F98-F47A-4365-BC4D-D244B4259CB6}" sibTransId="{26E5707F-1292-446D-AE59-06C56336DA79}"/>
    <dgm:cxn modelId="{791939E9-1F9D-412A-8EC3-4E419EF7755A}" srcId="{926C741F-5239-4C48-8327-760E13AFE690}" destId="{0D35A8C2-A181-446A-BEE2-1D0A24E83171}" srcOrd="1" destOrd="0" parTransId="{E7D670B2-96E4-4A91-BCD8-9BFCDFCD0145}" sibTransId="{BF80E964-4D6E-476E-92FF-FC839EB8ADB5}"/>
    <dgm:cxn modelId="{DFF9533C-93BC-45E2-8076-E911A17B71D1}" type="presParOf" srcId="{749B2F85-44AD-47C7-AF90-7C39ADFD453F}" destId="{65A38810-ABD6-45F9-B973-B826C4B8FB1B}" srcOrd="0" destOrd="0" presId="urn:diagrams.loki3.com/VaryingWidthList"/>
    <dgm:cxn modelId="{A8AB9BC1-BD7D-4EA3-8B00-D67341364265}" type="presParOf" srcId="{749B2F85-44AD-47C7-AF90-7C39ADFD453F}" destId="{C71D6B0C-0D99-408A-9C6F-61CA1E6B0367}" srcOrd="1" destOrd="0" presId="urn:diagrams.loki3.com/VaryingWidthList"/>
    <dgm:cxn modelId="{AA162C70-F360-4F0F-AFD0-D4CAE147C512}" type="presParOf" srcId="{749B2F85-44AD-47C7-AF90-7C39ADFD453F}" destId="{79D034DB-CBCE-408B-9C4F-D3F2BB46AC00}" srcOrd="2" destOrd="0" presId="urn:diagrams.loki3.com/VaryingWidthList"/>
    <dgm:cxn modelId="{DCDCFFE4-CDF5-4DCF-A9E4-ECB6DC8B2566}" type="presParOf" srcId="{749B2F85-44AD-47C7-AF90-7C39ADFD453F}" destId="{9F35FF40-B702-4E11-9626-215150274848}" srcOrd="3" destOrd="0" presId="urn:diagrams.loki3.com/VaryingWidthList"/>
    <dgm:cxn modelId="{C818BC43-609F-4D81-A118-138EE327F4D1}" type="presParOf" srcId="{749B2F85-44AD-47C7-AF90-7C39ADFD453F}" destId="{BD24D2A7-6713-4BB3-AAE9-9349A06A1697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8335B-6F43-4E41-916B-61C63FB27A0B}">
      <dsp:nvSpPr>
        <dsp:cNvPr id="0" name=""/>
        <dsp:cNvSpPr/>
      </dsp:nvSpPr>
      <dsp:spPr>
        <a:xfrm>
          <a:off x="2301991" y="0"/>
          <a:ext cx="1743996" cy="174426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2F635-67C2-40BB-B016-97EF2E0872E7}">
      <dsp:nvSpPr>
        <dsp:cNvPr id="0" name=""/>
        <dsp:cNvSpPr/>
      </dsp:nvSpPr>
      <dsp:spPr>
        <a:xfrm>
          <a:off x="2687471" y="629731"/>
          <a:ext cx="969105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u="none" kern="1200" dirty="0">
              <a:solidFill>
                <a:schemeClr val="tx1"/>
              </a:solidFill>
            </a:rPr>
            <a:t>801</a:t>
          </a:r>
          <a:r>
            <a:rPr lang="et-EE" sz="2200" b="0" i="0" u="none" kern="1200" dirty="0">
              <a:solidFill>
                <a:schemeClr val="tx1"/>
              </a:solidFill>
            </a:rPr>
            <a:t> </a:t>
          </a:r>
          <a:r>
            <a:rPr lang="en-US" sz="2200" b="0" i="0" u="none" kern="1200" dirty="0">
              <a:solidFill>
                <a:schemeClr val="tx1"/>
              </a:solidFill>
            </a:rPr>
            <a:t>444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687471" y="629731"/>
        <a:ext cx="969105" cy="484436"/>
      </dsp:txXfrm>
    </dsp:sp>
    <dsp:sp modelId="{28D64722-4FB1-4608-BC31-0A883D862C4B}">
      <dsp:nvSpPr>
        <dsp:cNvPr id="0" name=""/>
        <dsp:cNvSpPr/>
      </dsp:nvSpPr>
      <dsp:spPr>
        <a:xfrm>
          <a:off x="1817602" y="1002207"/>
          <a:ext cx="1743996" cy="174426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04182-AF8E-4572-A4AB-20A05B09FCBA}">
      <dsp:nvSpPr>
        <dsp:cNvPr id="0" name=""/>
        <dsp:cNvSpPr/>
      </dsp:nvSpPr>
      <dsp:spPr>
        <a:xfrm>
          <a:off x="2205048" y="1637736"/>
          <a:ext cx="969105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617</a:t>
          </a:r>
          <a:r>
            <a:rPr lang="et-EE" sz="2200" kern="1200" dirty="0">
              <a:solidFill>
                <a:schemeClr val="tx1"/>
              </a:solidFill>
            </a:rPr>
            <a:t> </a:t>
          </a:r>
          <a:r>
            <a:rPr lang="en-US" sz="2200" kern="1200" dirty="0">
              <a:solidFill>
                <a:schemeClr val="tx1"/>
              </a:solidFill>
            </a:rPr>
            <a:t>594</a:t>
          </a:r>
        </a:p>
      </dsp:txBody>
      <dsp:txXfrm>
        <a:off x="2205048" y="1637736"/>
        <a:ext cx="969105" cy="484436"/>
      </dsp:txXfrm>
    </dsp:sp>
    <dsp:sp modelId="{C203DB03-0610-4CBA-BDFE-28BE0C400824}">
      <dsp:nvSpPr>
        <dsp:cNvPr id="0" name=""/>
        <dsp:cNvSpPr/>
      </dsp:nvSpPr>
      <dsp:spPr>
        <a:xfrm>
          <a:off x="2426118" y="2124346"/>
          <a:ext cx="1498362" cy="149896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5C7A-5980-4F21-9E83-8A1DAB769C29}">
      <dsp:nvSpPr>
        <dsp:cNvPr id="0" name=""/>
        <dsp:cNvSpPr/>
      </dsp:nvSpPr>
      <dsp:spPr>
        <a:xfrm>
          <a:off x="2689764" y="2647190"/>
          <a:ext cx="969105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685 094 </a:t>
          </a:r>
        </a:p>
      </dsp:txBody>
      <dsp:txXfrm>
        <a:off x="2689764" y="2647190"/>
        <a:ext cx="969105" cy="4844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38810-ABD6-45F9-B973-B826C4B8FB1B}">
      <dsp:nvSpPr>
        <dsp:cNvPr id="0" name=""/>
        <dsp:cNvSpPr/>
      </dsp:nvSpPr>
      <dsp:spPr>
        <a:xfrm>
          <a:off x="298494" y="1696"/>
          <a:ext cx="720000" cy="111978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2000" kern="1200" dirty="0"/>
            <a:t>1950</a:t>
          </a:r>
          <a:endParaRPr lang="en-US" sz="4200" kern="1200" dirty="0"/>
        </a:p>
      </dsp:txBody>
      <dsp:txXfrm>
        <a:off x="298494" y="1696"/>
        <a:ext cx="720000" cy="1119783"/>
      </dsp:txXfrm>
    </dsp:sp>
    <dsp:sp modelId="{79D034DB-CBCE-408B-9C4F-D3F2BB46AC00}">
      <dsp:nvSpPr>
        <dsp:cNvPr id="0" name=""/>
        <dsp:cNvSpPr/>
      </dsp:nvSpPr>
      <dsp:spPr>
        <a:xfrm>
          <a:off x="298494" y="1177468"/>
          <a:ext cx="720000" cy="111978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2000" kern="1200" dirty="0"/>
            <a:t>2010</a:t>
          </a:r>
          <a:endParaRPr lang="en-US" sz="2000" kern="1200" dirty="0"/>
        </a:p>
      </dsp:txBody>
      <dsp:txXfrm>
        <a:off x="298494" y="1177468"/>
        <a:ext cx="720000" cy="1119783"/>
      </dsp:txXfrm>
    </dsp:sp>
    <dsp:sp modelId="{BD24D2A7-6713-4BB3-AAE9-9349A06A1697}">
      <dsp:nvSpPr>
        <dsp:cNvPr id="0" name=""/>
        <dsp:cNvSpPr/>
      </dsp:nvSpPr>
      <dsp:spPr>
        <a:xfrm>
          <a:off x="298494" y="2353241"/>
          <a:ext cx="720000" cy="1119783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2000" kern="1200" dirty="0"/>
            <a:t>2017</a:t>
          </a:r>
          <a:endParaRPr lang="en-US" sz="2000" kern="1200" dirty="0"/>
        </a:p>
      </dsp:txBody>
      <dsp:txXfrm>
        <a:off x="298494" y="2353241"/>
        <a:ext cx="720000" cy="1119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0.39257</cdr:x>
      <cdr:y>0.08056</cdr:y>
    </cdr:from>
    <cdr:to>
      <cdr:x>0.58139</cdr:x>
      <cdr:y>0.12407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142B0775-A137-44C2-8A03-E251100789BE}"/>
            </a:ext>
          </a:extLst>
        </cdr:cNvPr>
        <cdr:cNvGrpSpPr/>
      </cdr:nvGrpSpPr>
      <cdr:grpSpPr>
        <a:xfrm xmlns:a="http://schemas.openxmlformats.org/drawingml/2006/main">
          <a:off x="4786213" y="552480"/>
          <a:ext cx="2302094" cy="298392"/>
          <a:chOff x="4786213" y="552480"/>
          <a:chExt cx="2302094" cy="298392"/>
        </a:xfrm>
      </cdr:grpSpPr>
      <cdr:sp macro="" textlink="">
        <cdr:nvSpPr>
          <cdr:cNvPr id="7" name="TextBox 6"/>
          <cdr:cNvSpPr txBox="1"/>
        </cdr:nvSpPr>
        <cdr:spPr>
          <a:xfrm xmlns:a="http://schemas.openxmlformats.org/drawingml/2006/main">
            <a:off x="4786213" y="552480"/>
            <a:ext cx="2302094" cy="298392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tx1">
              <a:lumMod val="65000"/>
              <a:lumOff val="35000"/>
            </a:schemeClr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l"/>
            <a:r>
              <a:rPr lang="et-EE" sz="1400" dirty="0"/>
              <a:t>        1950                     2010</a:t>
            </a:r>
            <a:r>
              <a:rPr lang="et-EE" sz="1100" dirty="0"/>
              <a:t> </a:t>
            </a:r>
            <a:endParaRPr lang="en-US" sz="1100" dirty="0"/>
          </a:p>
        </cdr:txBody>
      </cdr:sp>
      <cdr:pic>
        <cdr:nvPicPr>
          <cdr:cNvPr id="5" name="chart">
            <a:extLst xmlns:a="http://schemas.openxmlformats.org/drawingml/2006/main">
              <a:ext uri="{FF2B5EF4-FFF2-40B4-BE49-F238E27FC236}">
                <a16:creationId xmlns:a16="http://schemas.microsoft.com/office/drawing/2014/main" id="{E439BA68-629F-4E23-9392-AADD8E356825}"/>
              </a:ext>
            </a:extLst>
          </cdr:cNvPr>
          <cdr:cNvPicPr>
            <a:picLocks xmlns:a="http://schemas.openxmlformats.org/drawingml/2006/main" noChangeAspect="1"/>
          </cdr:cNvPicPr>
        </cdr:nvPicPr>
        <cdr:blipFill>
          <a:blip xmlns:a="http://schemas.openxmlformats.org/drawingml/2006/main" xmlns:r="http://schemas.openxmlformats.org/officeDocument/2006/relationships" r:embed="rId1"/>
          <a:stretch xmlns:a="http://schemas.openxmlformats.org/drawingml/2006/main">
            <a:fillRect/>
          </a:stretch>
        </cdr:blipFill>
        <cdr:spPr>
          <a:xfrm xmlns:a="http://schemas.openxmlformats.org/drawingml/2006/main">
            <a:off x="6096000" y="613174"/>
            <a:ext cx="266639" cy="199979"/>
          </a:xfrm>
          <a:prstGeom xmlns:a="http://schemas.openxmlformats.org/drawingml/2006/main" prst="rect">
            <a:avLst/>
          </a:prstGeom>
        </cdr:spPr>
      </cdr:pic>
      <cdr:pic>
        <cdr:nvPicPr>
          <cdr:cNvPr id="6" name="chart">
            <a:extLst xmlns:a="http://schemas.openxmlformats.org/drawingml/2006/main">
              <a:ext uri="{FF2B5EF4-FFF2-40B4-BE49-F238E27FC236}">
                <a16:creationId xmlns:a16="http://schemas.microsoft.com/office/drawing/2014/main" id="{09DB5337-1A9B-42E5-BA2D-95049A63BEE8}"/>
              </a:ext>
            </a:extLst>
          </cdr:cNvPr>
          <cdr:cNvPicPr>
            <a:picLocks xmlns:a="http://schemas.openxmlformats.org/drawingml/2006/main" noChangeAspect="1"/>
          </cdr:cNvPicPr>
        </cdr:nvPicPr>
        <cdr:blipFill>
          <a:blip xmlns:a="http://schemas.openxmlformats.org/drawingml/2006/main" xmlns:r="http://schemas.openxmlformats.org/officeDocument/2006/relationships" r:embed="rId2"/>
          <a:stretch xmlns:a="http://schemas.openxmlformats.org/drawingml/2006/main">
            <a:fillRect/>
          </a:stretch>
        </cdr:blipFill>
        <cdr:spPr>
          <a:xfrm xmlns:a="http://schemas.openxmlformats.org/drawingml/2006/main">
            <a:off x="4897161" y="614065"/>
            <a:ext cx="270052" cy="200185"/>
          </a:xfrm>
          <a:prstGeom xmlns:a="http://schemas.openxmlformats.org/drawingml/2006/main" prst="rect">
            <a:avLst/>
          </a:prstGeom>
        </cdr:spPr>
      </cdr:pic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35D38-5BC2-4948-B863-FFF4F469F00F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757F0-C443-40D6-ACBC-FB130707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9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757F0-C443-40D6-ACBC-FB130707C0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94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15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dirty="0"/>
              <a:t>NB: </a:t>
            </a:r>
            <a:r>
              <a:rPr lang="et-EE" dirty="0" err="1"/>
              <a:t>There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n-US" sz="1200" b="0" dirty="0">
                <a:latin typeface="Century Gothic" panose="020B0502020202020204" pitchFamily="34" charset="0"/>
              </a:rPr>
              <a:t>Population density in Boston neighborhoods</a:t>
            </a:r>
            <a:r>
              <a:rPr lang="et-EE" sz="1200" b="0" dirty="0">
                <a:latin typeface="Century Gothic" panose="020B0502020202020204" pitchFamily="34" charset="0"/>
              </a:rPr>
              <a:t> 2010</a:t>
            </a:r>
            <a:r>
              <a:rPr lang="et-EE" sz="1200" b="0" baseline="0" dirty="0">
                <a:latin typeface="Century Gothic" panose="020B0502020202020204" pitchFamily="34" charset="0"/>
              </a:rPr>
              <a:t> </a:t>
            </a:r>
            <a:r>
              <a:rPr lang="et-EE" sz="1200" b="1" dirty="0" err="1">
                <a:latin typeface="Century Gothic" panose="020B0502020202020204" pitchFamily="34" charset="0"/>
              </a:rPr>
              <a:t>map</a:t>
            </a:r>
            <a:r>
              <a:rPr lang="et-EE" sz="1200" b="1" baseline="0" dirty="0">
                <a:latin typeface="Century Gothic" panose="020B0502020202020204" pitchFamily="34" charset="0"/>
              </a:rPr>
              <a:t> </a:t>
            </a:r>
            <a:r>
              <a:rPr lang="et-EE" sz="1200" b="0" baseline="0" dirty="0" err="1">
                <a:latin typeface="Century Gothic" panose="020B0502020202020204" pitchFamily="34" charset="0"/>
              </a:rPr>
              <a:t>u</a:t>
            </a:r>
            <a:r>
              <a:rPr lang="et-EE" sz="1200" b="0" dirty="0" err="1">
                <a:latin typeface="Century Gothic" panose="020B0502020202020204" pitchFamily="34" charset="0"/>
              </a:rPr>
              <a:t>nder</a:t>
            </a:r>
            <a:r>
              <a:rPr lang="et-EE" sz="1200" b="0" dirty="0">
                <a:latin typeface="Century Gothic" panose="020B0502020202020204" pitchFamily="34" charset="0"/>
              </a:rPr>
              <a:t> </a:t>
            </a:r>
            <a:r>
              <a:rPr lang="et-EE" sz="1200" b="0" dirty="0" err="1">
                <a:latin typeface="Century Gothic" panose="020B0502020202020204" pitchFamily="34" charset="0"/>
              </a:rPr>
              <a:t>the</a:t>
            </a:r>
            <a:r>
              <a:rPr lang="et-EE" sz="1200" b="0" dirty="0">
                <a:latin typeface="Century Gothic" panose="020B0502020202020204" pitchFamily="34" charset="0"/>
              </a:rPr>
              <a:t> </a:t>
            </a:r>
            <a:r>
              <a:rPr lang="et-EE" sz="1200" b="0" dirty="0" err="1">
                <a:latin typeface="Century Gothic" panose="020B0502020202020204" pitchFamily="34" charset="0"/>
              </a:rPr>
              <a:t>visualisation</a:t>
            </a:r>
            <a:r>
              <a:rPr lang="et-EE" sz="1200" b="0" dirty="0">
                <a:latin typeface="Century Gothic" panose="020B0502020202020204" pitchFamily="34" charset="0"/>
              </a:rPr>
              <a:t> video</a:t>
            </a:r>
            <a:endParaRPr lang="en-US" sz="1200" b="0" dirty="0"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19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b="1" dirty="0">
                <a:solidFill>
                  <a:schemeClr val="tx1"/>
                </a:solidFill>
              </a:rPr>
              <a:t>NB</a:t>
            </a:r>
            <a:r>
              <a:rPr lang="et-EE" b="1" baseline="0" dirty="0">
                <a:solidFill>
                  <a:schemeClr val="tx1"/>
                </a:solidFill>
              </a:rPr>
              <a:t> : </a:t>
            </a:r>
            <a:r>
              <a:rPr lang="et-EE" b="1" baseline="0" dirty="0" err="1">
                <a:solidFill>
                  <a:schemeClr val="tx1"/>
                </a:solidFill>
              </a:rPr>
              <a:t>The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red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frames</a:t>
            </a:r>
            <a:r>
              <a:rPr lang="et-EE" b="1" baseline="0" dirty="0">
                <a:solidFill>
                  <a:schemeClr val="tx1"/>
                </a:solidFill>
              </a:rPr>
              <a:t> are just </a:t>
            </a:r>
            <a:r>
              <a:rPr lang="et-EE" b="1" baseline="0" dirty="0" err="1">
                <a:solidFill>
                  <a:schemeClr val="tx1"/>
                </a:solidFill>
              </a:rPr>
              <a:t>for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the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animation</a:t>
            </a:r>
            <a:r>
              <a:rPr lang="et-EE" b="1" baseline="0" dirty="0">
                <a:solidFill>
                  <a:schemeClr val="tx1"/>
                </a:solidFill>
              </a:rPr>
              <a:t> (</a:t>
            </a:r>
            <a:r>
              <a:rPr lang="et-EE" b="1" baseline="0" dirty="0" err="1">
                <a:solidFill>
                  <a:schemeClr val="tx1"/>
                </a:solidFill>
              </a:rPr>
              <a:t>to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Explain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each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graph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separately</a:t>
            </a:r>
            <a:r>
              <a:rPr lang="et-EE" b="1" baseline="0" dirty="0">
                <a:solidFill>
                  <a:schemeClr val="tx1"/>
                </a:solidFill>
              </a:rPr>
              <a:t>), </a:t>
            </a:r>
            <a:r>
              <a:rPr lang="et-EE" b="1" baseline="0" dirty="0" err="1">
                <a:solidFill>
                  <a:schemeClr val="tx1"/>
                </a:solidFill>
              </a:rPr>
              <a:t>not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originally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existing</a:t>
            </a:r>
            <a:r>
              <a:rPr lang="et-EE" b="1" baseline="0" dirty="0">
                <a:solidFill>
                  <a:schemeClr val="tx1"/>
                </a:solidFill>
              </a:rPr>
              <a:t> in </a:t>
            </a:r>
            <a:r>
              <a:rPr lang="et-EE" b="1" baseline="0" dirty="0" err="1">
                <a:solidFill>
                  <a:schemeClr val="tx1"/>
                </a:solidFill>
              </a:rPr>
              <a:t>the</a:t>
            </a:r>
            <a:r>
              <a:rPr lang="et-EE" b="1" baseline="0" dirty="0">
                <a:solidFill>
                  <a:schemeClr val="tx1"/>
                </a:solidFill>
              </a:rPr>
              <a:t> </a:t>
            </a:r>
            <a:r>
              <a:rPr lang="et-EE" b="1" baseline="0" dirty="0" err="1">
                <a:solidFill>
                  <a:schemeClr val="tx1"/>
                </a:solidFill>
              </a:rPr>
              <a:t>slide</a:t>
            </a:r>
            <a:r>
              <a:rPr lang="et-EE" b="1" baseline="0" dirty="0">
                <a:solidFill>
                  <a:schemeClr val="tx1"/>
                </a:solidFill>
              </a:rPr>
              <a:t>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757F0-C443-40D6-ACBC-FB130707C0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0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757F0-C443-40D6-ACBC-FB130707C0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95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757F0-C443-40D6-ACBC-FB130707C0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1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5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9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2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921600" y="0"/>
            <a:ext cx="103488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921600" y="1811604"/>
            <a:ext cx="10348800" cy="441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084364" y="1506189"/>
            <a:ext cx="20448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836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409033" y="6446177"/>
            <a:ext cx="7316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20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5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8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92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2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8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CD92-AA9F-49B5-AD2E-AD15F5578DD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A380D-1568-4EA2-8511-92EE7624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6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hyperlink" Target="https://data.boston.gov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video" Target="../media/media1.mp4"/><Relationship Id="rId16" Type="http://schemas.openxmlformats.org/officeDocument/2006/relationships/image" Target="../media/image24.png"/><Relationship Id="rId1" Type="http://schemas.microsoft.com/office/2007/relationships/media" Target="../media/media1.mp4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23.jpeg"/><Relationship Id="rId10" Type="http://schemas.openxmlformats.org/officeDocument/2006/relationships/diagramData" Target="../diagrams/data3.xml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9;p21" descr="rainlak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51;p21"/>
          <p:cNvGrpSpPr/>
          <p:nvPr/>
        </p:nvGrpSpPr>
        <p:grpSpPr>
          <a:xfrm>
            <a:off x="2646813" y="890447"/>
            <a:ext cx="6646126" cy="2899318"/>
            <a:chOff x="3782700" y="1538287"/>
            <a:chExt cx="1578600" cy="1578600"/>
          </a:xfrm>
        </p:grpSpPr>
        <p:sp>
          <p:nvSpPr>
            <p:cNvPr id="4" name="Google Shape;152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" name="Google Shape;153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Google Shape;154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Google Shape;155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37" y="0"/>
            <a:ext cx="3619878" cy="381000"/>
          </a:xfrm>
          <a:prstGeom prst="rect">
            <a:avLst/>
          </a:prstGeom>
        </p:spPr>
      </p:pic>
      <p:sp>
        <p:nvSpPr>
          <p:cNvPr id="9" name="Google Shape;150;p21"/>
          <p:cNvSpPr txBox="1">
            <a:spLocks/>
          </p:cNvSpPr>
          <p:nvPr/>
        </p:nvSpPr>
        <p:spPr>
          <a:xfrm>
            <a:off x="2514182" y="381000"/>
            <a:ext cx="6911388" cy="42604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Maiandra GD" panose="020E0502030308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ontserrat"/>
              </a:rPr>
              <a:t> Population, Ethnicity and Educational attainment analysis, 1950</a:t>
            </a:r>
            <a:r>
              <a:rPr lang="et-EE" sz="3600" b="1" dirty="0">
                <a:solidFill>
                  <a:srgbClr val="FFFFFF"/>
                </a:solidFill>
                <a:latin typeface="Maiandra GD" panose="020E0502030308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ontserrat"/>
              </a:rPr>
              <a:t>-2010</a:t>
            </a:r>
            <a:br>
              <a:rPr lang="en-US" sz="3600" b="1" dirty="0">
                <a:solidFill>
                  <a:srgbClr val="FFFFFF"/>
                </a:solidFill>
                <a:latin typeface="Maiandra GD" panose="020E0502030308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ontserrat"/>
              </a:rPr>
            </a:br>
            <a:r>
              <a:rPr lang="en-US" sz="3600" b="1" dirty="0">
                <a:solidFill>
                  <a:srgbClr val="99FF66"/>
                </a:solidFill>
                <a:latin typeface="Century Gothic" panose="020B0502020202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ontserrat"/>
              </a:rPr>
              <a:t>BOSTON</a:t>
            </a:r>
            <a:r>
              <a:rPr lang="en-US" sz="3600" b="1" dirty="0">
                <a:solidFill>
                  <a:srgbClr val="99FF66"/>
                </a:solidFill>
                <a:latin typeface="Maiandra GD" panose="020E0502030308020204" pitchFamily="34" charset="0"/>
                <a:ea typeface="Malgun Gothic Semilight" panose="020B0502040204020203" pitchFamily="34" charset="-128"/>
                <a:cs typeface="Malgun Gothic Semilight" panose="020B0502040204020203" pitchFamily="34" charset="-128"/>
                <a:sym typeface="Montserrat"/>
              </a:rPr>
              <a:t> </a:t>
            </a:r>
          </a:p>
        </p:txBody>
      </p:sp>
      <p:sp>
        <p:nvSpPr>
          <p:cNvPr id="10" name="Google Shape;156;p21"/>
          <p:cNvSpPr txBox="1">
            <a:spLocks/>
          </p:cNvSpPr>
          <p:nvPr/>
        </p:nvSpPr>
        <p:spPr>
          <a:xfrm>
            <a:off x="4799510" y="5475962"/>
            <a:ext cx="2340732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Rachid Berghout</a:t>
            </a:r>
            <a:endParaRPr lang="en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Google Shape;156;p21"/>
          <p:cNvSpPr txBox="1">
            <a:spLocks/>
          </p:cNvSpPr>
          <p:nvPr/>
        </p:nvSpPr>
        <p:spPr>
          <a:xfrm>
            <a:off x="4159937" y="4193807"/>
            <a:ext cx="3619878" cy="11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3200" dirty="0">
                <a:latin typeface="High Tower Text" panose="02040502050506030303" pitchFamily="18" charset="0"/>
              </a:rPr>
              <a:t>Spatial Data Studio</a:t>
            </a:r>
          </a:p>
          <a:p>
            <a:pPr algn="ctr"/>
            <a:r>
              <a:rPr lang="en" sz="2400" dirty="0">
                <a:latin typeface="High Tower Text" panose="02040502050506030303" pitchFamily="18" charset="0"/>
              </a:rPr>
              <a:t>Final project</a:t>
            </a:r>
            <a:endParaRPr lang="en" sz="2000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7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spanic pop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387" y="391886"/>
            <a:ext cx="9220613" cy="6204857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118038" y="816214"/>
            <a:ext cx="2742716" cy="4971794"/>
            <a:chOff x="206938" y="3414"/>
            <a:chExt cx="2742716" cy="49717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-1404507" y="1614859"/>
              <a:ext cx="4971794" cy="174890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72894" y="873278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</a:t>
              </a:r>
              <a:r>
                <a:rPr lang="en-US" dirty="0"/>
                <a:t>8</a:t>
              </a:r>
              <a:r>
                <a:rPr lang="et-EE" dirty="0"/>
                <a:t>0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7502" y="1870766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</a:t>
              </a:r>
              <a:r>
                <a:rPr lang="en-US" dirty="0"/>
                <a:t>9</a:t>
              </a:r>
              <a:r>
                <a:rPr lang="et-EE" dirty="0"/>
                <a:t>0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7486" y="2823784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7981" y="3881729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3252" y="6175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</a:t>
              </a:r>
              <a:r>
                <a:rPr lang="en-US" dirty="0"/>
                <a:t>7</a:t>
              </a:r>
              <a:r>
                <a:rPr lang="et-EE" dirty="0"/>
                <a:t>0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120082" y="300750"/>
              <a:ext cx="1829572" cy="4567826"/>
              <a:chOff x="1069908" y="297128"/>
              <a:chExt cx="1829572" cy="456782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796070" y="297128"/>
                <a:ext cx="1103410" cy="651203"/>
                <a:chOff x="1815623" y="367556"/>
                <a:chExt cx="1103410" cy="651203"/>
              </a:xfrm>
            </p:grpSpPr>
            <p:sp>
              <p:nvSpPr>
                <p:cNvPr id="77" name="Snip Diagonal Corner Rectangle 76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Snip Diagonal Corner Rectangle 77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19987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310554" y="1306849"/>
                <a:ext cx="1103410" cy="651203"/>
                <a:chOff x="1793724" y="409116"/>
                <a:chExt cx="1103410" cy="651203"/>
              </a:xfrm>
            </p:grpSpPr>
            <p:sp>
              <p:nvSpPr>
                <p:cNvPr id="75" name="Snip Diagonal Corner Rectangle 74"/>
                <p:cNvSpPr/>
                <p:nvPr/>
              </p:nvSpPr>
              <p:spPr>
                <a:xfrm>
                  <a:off x="1793724" y="40911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Snip Diagonal Corner Rectangle 75"/>
                <p:cNvSpPr/>
                <p:nvPr/>
              </p:nvSpPr>
              <p:spPr>
                <a:xfrm>
                  <a:off x="1837592" y="48641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36032</a:t>
                  </a: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1328877" y="4213751"/>
                <a:ext cx="1103410" cy="651203"/>
                <a:chOff x="1815623" y="367556"/>
                <a:chExt cx="1103410" cy="651203"/>
              </a:xfrm>
            </p:grpSpPr>
            <p:sp>
              <p:nvSpPr>
                <p:cNvPr id="73" name="Snip Diagonal Corner Rectangle 72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Snip Diagonal Corner Rectangle 73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107917</a:t>
                  </a: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1664205" y="2215308"/>
                <a:ext cx="1103410" cy="651203"/>
                <a:chOff x="1815623" y="367556"/>
                <a:chExt cx="1103410" cy="651203"/>
              </a:xfrm>
            </p:grpSpPr>
            <p:sp>
              <p:nvSpPr>
                <p:cNvPr id="67" name="Snip Diagonal Corner Rectangle 66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Snip Diagonal Corner Rectangle 67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54158</a:t>
                  </a: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1069908" y="3230958"/>
                <a:ext cx="1119921" cy="617930"/>
                <a:chOff x="1815623" y="367556"/>
                <a:chExt cx="1119921" cy="617930"/>
              </a:xfrm>
            </p:grpSpPr>
            <p:sp>
              <p:nvSpPr>
                <p:cNvPr id="65" name="Snip Diagonal Corner Rectangle 64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Snip Diagonal Corner Rectangle 65"/>
                <p:cNvSpPr/>
                <p:nvPr/>
              </p:nvSpPr>
              <p:spPr>
                <a:xfrm>
                  <a:off x="1876002" y="411582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85089</a:t>
                  </a:r>
                </a:p>
              </p:txBody>
            </p:sp>
          </p:grpSp>
        </p:grpSp>
        <p:sp>
          <p:nvSpPr>
            <p:cNvPr id="79" name="Rectangle 78"/>
            <p:cNvSpPr/>
            <p:nvPr/>
          </p:nvSpPr>
          <p:spPr>
            <a:xfrm>
              <a:off x="1126928" y="452806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2.65%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29294" y="1405824"/>
              <a:ext cx="8185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6.41%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96868" y="2328064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9.74%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47667" y="4368038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17.47%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75822" y="3368226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14.44%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2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sian pop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5749" y="362857"/>
            <a:ext cx="9256251" cy="6306457"/>
          </a:xfrm>
          <a:prstGeom prst="rect">
            <a:avLst/>
          </a:prstGeom>
        </p:spPr>
      </p:pic>
      <p:grpSp>
        <p:nvGrpSpPr>
          <p:cNvPr id="114" name="Group 113"/>
          <p:cNvGrpSpPr/>
          <p:nvPr/>
        </p:nvGrpSpPr>
        <p:grpSpPr>
          <a:xfrm>
            <a:off x="118038" y="816214"/>
            <a:ext cx="2742716" cy="4971794"/>
            <a:chOff x="206938" y="3414"/>
            <a:chExt cx="2742716" cy="4971794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-1404507" y="1614859"/>
              <a:ext cx="4971794" cy="1748903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872894" y="873278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solidFill>
                    <a:srgbClr val="002060"/>
                  </a:solidFill>
                </a:rPr>
                <a:t>19</a:t>
              </a:r>
              <a:r>
                <a:rPr lang="en-US" dirty="0">
                  <a:solidFill>
                    <a:srgbClr val="002060"/>
                  </a:solidFill>
                </a:rPr>
                <a:t>8</a:t>
              </a:r>
              <a:r>
                <a:rPr lang="et-EE" dirty="0">
                  <a:solidFill>
                    <a:srgbClr val="002060"/>
                  </a:solidFill>
                </a:rPr>
                <a:t>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97502" y="1870766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solidFill>
                    <a:srgbClr val="002060"/>
                  </a:solidFill>
                </a:rPr>
                <a:t>19</a:t>
              </a:r>
              <a:r>
                <a:rPr lang="en-US" dirty="0">
                  <a:solidFill>
                    <a:srgbClr val="002060"/>
                  </a:solidFill>
                </a:rPr>
                <a:t>9</a:t>
              </a:r>
              <a:r>
                <a:rPr lang="et-EE" dirty="0">
                  <a:solidFill>
                    <a:srgbClr val="002060"/>
                  </a:solidFill>
                </a:rPr>
                <a:t>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37486" y="2823784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2000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7981" y="3881729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2010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83252" y="6175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solidFill>
                    <a:srgbClr val="002060"/>
                  </a:solidFill>
                </a:rPr>
                <a:t>19</a:t>
              </a:r>
              <a:r>
                <a:rPr lang="en-US" dirty="0">
                  <a:solidFill>
                    <a:srgbClr val="002060"/>
                  </a:solidFill>
                </a:rPr>
                <a:t>7</a:t>
              </a:r>
              <a:r>
                <a:rPr lang="et-EE" dirty="0">
                  <a:solidFill>
                    <a:srgbClr val="002060"/>
                  </a:solidFill>
                </a:rPr>
                <a:t>0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120082" y="300750"/>
              <a:ext cx="1829572" cy="4567826"/>
              <a:chOff x="1069908" y="297128"/>
              <a:chExt cx="1829572" cy="4567826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1796070" y="297128"/>
                <a:ext cx="1103410" cy="651203"/>
                <a:chOff x="1815623" y="367556"/>
                <a:chExt cx="1103410" cy="651203"/>
              </a:xfrm>
            </p:grpSpPr>
            <p:sp>
              <p:nvSpPr>
                <p:cNvPr id="140" name="Snip Diagonal Corner Rectangle 139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Snip Diagonal Corner Rectangle 140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8443</a:t>
                  </a:r>
                </a:p>
              </p:txBody>
            </p:sp>
          </p:grpSp>
          <p:grpSp>
            <p:nvGrpSpPr>
              <p:cNvPr id="128" name="Group 127"/>
              <p:cNvGrpSpPr/>
              <p:nvPr/>
            </p:nvGrpSpPr>
            <p:grpSpPr>
              <a:xfrm>
                <a:off x="1310554" y="1306849"/>
                <a:ext cx="1103410" cy="651203"/>
                <a:chOff x="1793724" y="409116"/>
                <a:chExt cx="1103410" cy="651203"/>
              </a:xfrm>
            </p:grpSpPr>
            <p:sp>
              <p:nvSpPr>
                <p:cNvPr id="138" name="Snip Diagonal Corner Rectangle 137"/>
                <p:cNvSpPr/>
                <p:nvPr/>
              </p:nvSpPr>
              <p:spPr>
                <a:xfrm>
                  <a:off x="1793724" y="40911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Snip Diagonal Corner Rectangle 138"/>
                <p:cNvSpPr/>
                <p:nvPr/>
              </p:nvSpPr>
              <p:spPr>
                <a:xfrm>
                  <a:off x="1837592" y="48641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14898</a:t>
                  </a: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1328877" y="4213751"/>
                <a:ext cx="1103410" cy="651203"/>
                <a:chOff x="1815623" y="367556"/>
                <a:chExt cx="1103410" cy="651203"/>
              </a:xfrm>
            </p:grpSpPr>
            <p:sp>
              <p:nvSpPr>
                <p:cNvPr id="136" name="Snip Diagonal Corner Rectangle 135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Snip Diagonal Corner Rectangle 136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55028</a:t>
                  </a: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1664205" y="2215308"/>
                <a:ext cx="1103410" cy="651203"/>
                <a:chOff x="1815623" y="367556"/>
                <a:chExt cx="1103410" cy="651203"/>
              </a:xfrm>
            </p:grpSpPr>
            <p:sp>
              <p:nvSpPr>
                <p:cNvPr id="134" name="Snip Diagonal Corner Rectangle 133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Snip Diagonal Corner Rectangle 134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26234</a:t>
                  </a:r>
                </a:p>
              </p:txBody>
            </p:sp>
          </p:grpSp>
          <p:grpSp>
            <p:nvGrpSpPr>
              <p:cNvPr id="131" name="Group 130"/>
              <p:cNvGrpSpPr/>
              <p:nvPr/>
            </p:nvGrpSpPr>
            <p:grpSpPr>
              <a:xfrm>
                <a:off x="1069908" y="3230958"/>
                <a:ext cx="1119921" cy="617930"/>
                <a:chOff x="1815623" y="367556"/>
                <a:chExt cx="1119921" cy="617930"/>
              </a:xfrm>
            </p:grpSpPr>
            <p:sp>
              <p:nvSpPr>
                <p:cNvPr id="132" name="Snip Diagonal Corner Rectangle 131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Snip Diagonal Corner Rectangle 132"/>
                <p:cNvSpPr/>
                <p:nvPr/>
              </p:nvSpPr>
              <p:spPr>
                <a:xfrm>
                  <a:off x="1876002" y="411582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44280</a:t>
                  </a:r>
                </a:p>
              </p:txBody>
            </p:sp>
          </p:grpSp>
        </p:grpSp>
        <p:sp>
          <p:nvSpPr>
            <p:cNvPr id="122" name="Rectangle 121"/>
            <p:cNvSpPr/>
            <p:nvPr/>
          </p:nvSpPr>
          <p:spPr>
            <a:xfrm>
              <a:off x="1126928" y="452806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1.32%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29294" y="1405824"/>
              <a:ext cx="8185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2.65%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96868" y="2328064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4.59%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47667" y="4368038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8.91%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75822" y="3368226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7.52%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3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90" y="1976627"/>
            <a:ext cx="8239125" cy="3124200"/>
          </a:xfrm>
          <a:prstGeom prst="rect">
            <a:avLst/>
          </a:prstGeom>
        </p:spPr>
      </p:pic>
      <p:sp>
        <p:nvSpPr>
          <p:cNvPr id="4" name="Freeform 342"/>
          <p:cNvSpPr>
            <a:spLocks noEditPoints="1"/>
          </p:cNvSpPr>
          <p:nvPr/>
        </p:nvSpPr>
        <p:spPr bwMode="auto">
          <a:xfrm>
            <a:off x="1766227" y="3271241"/>
            <a:ext cx="60325" cy="298450"/>
          </a:xfrm>
          <a:custGeom>
            <a:avLst/>
            <a:gdLst>
              <a:gd name="T0" fmla="*/ 9 w 19"/>
              <a:gd name="T1" fmla="*/ 8 h 94"/>
              <a:gd name="T2" fmla="*/ 12 w 19"/>
              <a:gd name="T3" fmla="*/ 7 h 94"/>
              <a:gd name="T4" fmla="*/ 13 w 19"/>
              <a:gd name="T5" fmla="*/ 4 h 94"/>
              <a:gd name="T6" fmla="*/ 12 w 19"/>
              <a:gd name="T7" fmla="*/ 1 h 94"/>
              <a:gd name="T8" fmla="*/ 7 w 19"/>
              <a:gd name="T9" fmla="*/ 1 h 94"/>
              <a:gd name="T10" fmla="*/ 5 w 19"/>
              <a:gd name="T11" fmla="*/ 4 h 94"/>
              <a:gd name="T12" fmla="*/ 7 w 19"/>
              <a:gd name="T13" fmla="*/ 7 h 94"/>
              <a:gd name="T14" fmla="*/ 9 w 19"/>
              <a:gd name="T15" fmla="*/ 8 h 94"/>
              <a:gd name="T16" fmla="*/ 9 w 19"/>
              <a:gd name="T17" fmla="*/ 38 h 94"/>
              <a:gd name="T18" fmla="*/ 13 w 19"/>
              <a:gd name="T19" fmla="*/ 34 h 94"/>
              <a:gd name="T20" fmla="*/ 9 w 19"/>
              <a:gd name="T21" fmla="*/ 30 h 94"/>
              <a:gd name="T22" fmla="*/ 5 w 19"/>
              <a:gd name="T23" fmla="*/ 34 h 94"/>
              <a:gd name="T24" fmla="*/ 9 w 19"/>
              <a:gd name="T25" fmla="*/ 38 h 94"/>
              <a:gd name="T26" fmla="*/ 9 w 19"/>
              <a:gd name="T27" fmla="*/ 23 h 94"/>
              <a:gd name="T28" fmla="*/ 13 w 19"/>
              <a:gd name="T29" fmla="*/ 19 h 94"/>
              <a:gd name="T30" fmla="*/ 9 w 19"/>
              <a:gd name="T31" fmla="*/ 15 h 94"/>
              <a:gd name="T32" fmla="*/ 5 w 19"/>
              <a:gd name="T33" fmla="*/ 19 h 94"/>
              <a:gd name="T34" fmla="*/ 9 w 19"/>
              <a:gd name="T35" fmla="*/ 23 h 94"/>
              <a:gd name="T36" fmla="*/ 9 w 19"/>
              <a:gd name="T37" fmla="*/ 75 h 94"/>
              <a:gd name="T38" fmla="*/ 0 w 19"/>
              <a:gd name="T39" fmla="*/ 84 h 94"/>
              <a:gd name="T40" fmla="*/ 9 w 19"/>
              <a:gd name="T41" fmla="*/ 94 h 94"/>
              <a:gd name="T42" fmla="*/ 19 w 19"/>
              <a:gd name="T43" fmla="*/ 84 h 94"/>
              <a:gd name="T44" fmla="*/ 9 w 19"/>
              <a:gd name="T45" fmla="*/ 75 h 94"/>
              <a:gd name="T46" fmla="*/ 9 w 19"/>
              <a:gd name="T47" fmla="*/ 53 h 94"/>
              <a:gd name="T48" fmla="*/ 13 w 19"/>
              <a:gd name="T49" fmla="*/ 49 h 94"/>
              <a:gd name="T50" fmla="*/ 9 w 19"/>
              <a:gd name="T51" fmla="*/ 45 h 94"/>
              <a:gd name="T52" fmla="*/ 5 w 19"/>
              <a:gd name="T53" fmla="*/ 49 h 94"/>
              <a:gd name="T54" fmla="*/ 9 w 19"/>
              <a:gd name="T55" fmla="*/ 53 h 94"/>
              <a:gd name="T56" fmla="*/ 9 w 19"/>
              <a:gd name="T57" fmla="*/ 68 h 94"/>
              <a:gd name="T58" fmla="*/ 13 w 19"/>
              <a:gd name="T59" fmla="*/ 64 h 94"/>
              <a:gd name="T60" fmla="*/ 9 w 19"/>
              <a:gd name="T61" fmla="*/ 60 h 94"/>
              <a:gd name="T62" fmla="*/ 5 w 19"/>
              <a:gd name="T63" fmla="*/ 64 h 94"/>
              <a:gd name="T64" fmla="*/ 9 w 19"/>
              <a:gd name="T65" fmla="*/ 68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" h="94">
                <a:moveTo>
                  <a:pt x="9" y="8"/>
                </a:moveTo>
                <a:cubicBezTo>
                  <a:pt x="10" y="8"/>
                  <a:pt x="11" y="8"/>
                  <a:pt x="12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8" y="0"/>
                  <a:pt x="7" y="1"/>
                </a:cubicBezTo>
                <a:cubicBezTo>
                  <a:pt x="6" y="2"/>
                  <a:pt x="5" y="3"/>
                  <a:pt x="5" y="4"/>
                </a:cubicBezTo>
                <a:cubicBezTo>
                  <a:pt x="5" y="5"/>
                  <a:pt x="6" y="6"/>
                  <a:pt x="7" y="7"/>
                </a:cubicBezTo>
                <a:cubicBezTo>
                  <a:pt x="7" y="8"/>
                  <a:pt x="8" y="8"/>
                  <a:pt x="9" y="8"/>
                </a:cubicBezTo>
                <a:close/>
                <a:moveTo>
                  <a:pt x="9" y="38"/>
                </a:moveTo>
                <a:cubicBezTo>
                  <a:pt x="12" y="38"/>
                  <a:pt x="13" y="36"/>
                  <a:pt x="13" y="34"/>
                </a:cubicBezTo>
                <a:cubicBezTo>
                  <a:pt x="13" y="32"/>
                  <a:pt x="12" y="30"/>
                  <a:pt x="9" y="30"/>
                </a:cubicBezTo>
                <a:cubicBezTo>
                  <a:pt x="7" y="30"/>
                  <a:pt x="5" y="32"/>
                  <a:pt x="5" y="34"/>
                </a:cubicBezTo>
                <a:cubicBezTo>
                  <a:pt x="5" y="36"/>
                  <a:pt x="7" y="38"/>
                  <a:pt x="9" y="38"/>
                </a:cubicBezTo>
                <a:close/>
                <a:moveTo>
                  <a:pt x="9" y="23"/>
                </a:moveTo>
                <a:cubicBezTo>
                  <a:pt x="12" y="23"/>
                  <a:pt x="13" y="21"/>
                  <a:pt x="13" y="19"/>
                </a:cubicBezTo>
                <a:cubicBezTo>
                  <a:pt x="13" y="17"/>
                  <a:pt x="12" y="15"/>
                  <a:pt x="9" y="15"/>
                </a:cubicBezTo>
                <a:cubicBezTo>
                  <a:pt x="7" y="15"/>
                  <a:pt x="5" y="17"/>
                  <a:pt x="5" y="19"/>
                </a:cubicBezTo>
                <a:cubicBezTo>
                  <a:pt x="5" y="21"/>
                  <a:pt x="7" y="23"/>
                  <a:pt x="9" y="23"/>
                </a:cubicBezTo>
                <a:close/>
                <a:moveTo>
                  <a:pt x="9" y="75"/>
                </a:moveTo>
                <a:cubicBezTo>
                  <a:pt x="4" y="75"/>
                  <a:pt x="0" y="79"/>
                  <a:pt x="0" y="84"/>
                </a:cubicBezTo>
                <a:cubicBezTo>
                  <a:pt x="0" y="90"/>
                  <a:pt x="4" y="94"/>
                  <a:pt x="9" y="94"/>
                </a:cubicBezTo>
                <a:cubicBezTo>
                  <a:pt x="15" y="94"/>
                  <a:pt x="19" y="90"/>
                  <a:pt x="19" y="84"/>
                </a:cubicBezTo>
                <a:cubicBezTo>
                  <a:pt x="19" y="79"/>
                  <a:pt x="15" y="75"/>
                  <a:pt x="9" y="75"/>
                </a:cubicBezTo>
                <a:close/>
                <a:moveTo>
                  <a:pt x="9" y="53"/>
                </a:moveTo>
                <a:cubicBezTo>
                  <a:pt x="12" y="53"/>
                  <a:pt x="13" y="51"/>
                  <a:pt x="13" y="49"/>
                </a:cubicBezTo>
                <a:cubicBezTo>
                  <a:pt x="13" y="47"/>
                  <a:pt x="12" y="45"/>
                  <a:pt x="9" y="45"/>
                </a:cubicBezTo>
                <a:cubicBezTo>
                  <a:pt x="7" y="45"/>
                  <a:pt x="5" y="47"/>
                  <a:pt x="5" y="49"/>
                </a:cubicBezTo>
                <a:cubicBezTo>
                  <a:pt x="5" y="51"/>
                  <a:pt x="7" y="53"/>
                  <a:pt x="9" y="53"/>
                </a:cubicBezTo>
                <a:close/>
                <a:moveTo>
                  <a:pt x="9" y="68"/>
                </a:moveTo>
                <a:cubicBezTo>
                  <a:pt x="12" y="68"/>
                  <a:pt x="13" y="66"/>
                  <a:pt x="13" y="64"/>
                </a:cubicBezTo>
                <a:cubicBezTo>
                  <a:pt x="13" y="62"/>
                  <a:pt x="12" y="60"/>
                  <a:pt x="9" y="60"/>
                </a:cubicBezTo>
                <a:cubicBezTo>
                  <a:pt x="7" y="60"/>
                  <a:pt x="5" y="62"/>
                  <a:pt x="5" y="64"/>
                </a:cubicBezTo>
                <a:cubicBezTo>
                  <a:pt x="5" y="66"/>
                  <a:pt x="7" y="68"/>
                  <a:pt x="9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347"/>
          <p:cNvSpPr>
            <a:spLocks/>
          </p:cNvSpPr>
          <p:nvPr/>
        </p:nvSpPr>
        <p:spPr bwMode="auto">
          <a:xfrm>
            <a:off x="9614006" y="2267742"/>
            <a:ext cx="903344" cy="1003499"/>
          </a:xfrm>
          <a:custGeom>
            <a:avLst/>
            <a:gdLst>
              <a:gd name="T0" fmla="*/ 256 w 311"/>
              <a:gd name="T1" fmla="*/ 256 h 356"/>
              <a:gd name="T2" fmla="*/ 156 w 311"/>
              <a:gd name="T3" fmla="*/ 356 h 356"/>
              <a:gd name="T4" fmla="*/ 55 w 311"/>
              <a:gd name="T5" fmla="*/ 256 h 356"/>
              <a:gd name="T6" fmla="*/ 55 w 311"/>
              <a:gd name="T7" fmla="*/ 55 h 356"/>
              <a:gd name="T8" fmla="*/ 256 w 311"/>
              <a:gd name="T9" fmla="*/ 55 h 356"/>
              <a:gd name="T10" fmla="*/ 256 w 311"/>
              <a:gd name="T11" fmla="*/ 2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56">
                <a:moveTo>
                  <a:pt x="256" y="256"/>
                </a:moveTo>
                <a:cubicBezTo>
                  <a:pt x="156" y="356"/>
                  <a:pt x="156" y="356"/>
                  <a:pt x="156" y="356"/>
                </a:cubicBezTo>
                <a:cubicBezTo>
                  <a:pt x="55" y="256"/>
                  <a:pt x="55" y="256"/>
                  <a:pt x="55" y="256"/>
                </a:cubicBezTo>
                <a:cubicBezTo>
                  <a:pt x="0" y="201"/>
                  <a:pt x="0" y="111"/>
                  <a:pt x="55" y="55"/>
                </a:cubicBezTo>
                <a:cubicBezTo>
                  <a:pt x="111" y="0"/>
                  <a:pt x="201" y="0"/>
                  <a:pt x="256" y="55"/>
                </a:cubicBezTo>
                <a:cubicBezTo>
                  <a:pt x="311" y="111"/>
                  <a:pt x="311" y="201"/>
                  <a:pt x="256" y="25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342"/>
          <p:cNvSpPr>
            <a:spLocks noEditPoints="1"/>
          </p:cNvSpPr>
          <p:nvPr/>
        </p:nvSpPr>
        <p:spPr bwMode="auto">
          <a:xfrm>
            <a:off x="10035515" y="3271241"/>
            <a:ext cx="60325" cy="298450"/>
          </a:xfrm>
          <a:custGeom>
            <a:avLst/>
            <a:gdLst>
              <a:gd name="T0" fmla="*/ 9 w 19"/>
              <a:gd name="T1" fmla="*/ 8 h 94"/>
              <a:gd name="T2" fmla="*/ 12 w 19"/>
              <a:gd name="T3" fmla="*/ 7 h 94"/>
              <a:gd name="T4" fmla="*/ 13 w 19"/>
              <a:gd name="T5" fmla="*/ 4 h 94"/>
              <a:gd name="T6" fmla="*/ 12 w 19"/>
              <a:gd name="T7" fmla="*/ 1 h 94"/>
              <a:gd name="T8" fmla="*/ 7 w 19"/>
              <a:gd name="T9" fmla="*/ 1 h 94"/>
              <a:gd name="T10" fmla="*/ 5 w 19"/>
              <a:gd name="T11" fmla="*/ 4 h 94"/>
              <a:gd name="T12" fmla="*/ 7 w 19"/>
              <a:gd name="T13" fmla="*/ 7 h 94"/>
              <a:gd name="T14" fmla="*/ 9 w 19"/>
              <a:gd name="T15" fmla="*/ 8 h 94"/>
              <a:gd name="T16" fmla="*/ 9 w 19"/>
              <a:gd name="T17" fmla="*/ 38 h 94"/>
              <a:gd name="T18" fmla="*/ 13 w 19"/>
              <a:gd name="T19" fmla="*/ 34 h 94"/>
              <a:gd name="T20" fmla="*/ 9 w 19"/>
              <a:gd name="T21" fmla="*/ 30 h 94"/>
              <a:gd name="T22" fmla="*/ 5 w 19"/>
              <a:gd name="T23" fmla="*/ 34 h 94"/>
              <a:gd name="T24" fmla="*/ 9 w 19"/>
              <a:gd name="T25" fmla="*/ 38 h 94"/>
              <a:gd name="T26" fmla="*/ 9 w 19"/>
              <a:gd name="T27" fmla="*/ 23 h 94"/>
              <a:gd name="T28" fmla="*/ 13 w 19"/>
              <a:gd name="T29" fmla="*/ 19 h 94"/>
              <a:gd name="T30" fmla="*/ 9 w 19"/>
              <a:gd name="T31" fmla="*/ 15 h 94"/>
              <a:gd name="T32" fmla="*/ 5 w 19"/>
              <a:gd name="T33" fmla="*/ 19 h 94"/>
              <a:gd name="T34" fmla="*/ 9 w 19"/>
              <a:gd name="T35" fmla="*/ 23 h 94"/>
              <a:gd name="T36" fmla="*/ 9 w 19"/>
              <a:gd name="T37" fmla="*/ 75 h 94"/>
              <a:gd name="T38" fmla="*/ 0 w 19"/>
              <a:gd name="T39" fmla="*/ 84 h 94"/>
              <a:gd name="T40" fmla="*/ 9 w 19"/>
              <a:gd name="T41" fmla="*/ 94 h 94"/>
              <a:gd name="T42" fmla="*/ 19 w 19"/>
              <a:gd name="T43" fmla="*/ 84 h 94"/>
              <a:gd name="T44" fmla="*/ 9 w 19"/>
              <a:gd name="T45" fmla="*/ 75 h 94"/>
              <a:gd name="T46" fmla="*/ 9 w 19"/>
              <a:gd name="T47" fmla="*/ 53 h 94"/>
              <a:gd name="T48" fmla="*/ 13 w 19"/>
              <a:gd name="T49" fmla="*/ 49 h 94"/>
              <a:gd name="T50" fmla="*/ 9 w 19"/>
              <a:gd name="T51" fmla="*/ 45 h 94"/>
              <a:gd name="T52" fmla="*/ 5 w 19"/>
              <a:gd name="T53" fmla="*/ 49 h 94"/>
              <a:gd name="T54" fmla="*/ 9 w 19"/>
              <a:gd name="T55" fmla="*/ 53 h 94"/>
              <a:gd name="T56" fmla="*/ 9 w 19"/>
              <a:gd name="T57" fmla="*/ 68 h 94"/>
              <a:gd name="T58" fmla="*/ 13 w 19"/>
              <a:gd name="T59" fmla="*/ 64 h 94"/>
              <a:gd name="T60" fmla="*/ 9 w 19"/>
              <a:gd name="T61" fmla="*/ 60 h 94"/>
              <a:gd name="T62" fmla="*/ 5 w 19"/>
              <a:gd name="T63" fmla="*/ 64 h 94"/>
              <a:gd name="T64" fmla="*/ 9 w 19"/>
              <a:gd name="T65" fmla="*/ 68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" h="94">
                <a:moveTo>
                  <a:pt x="9" y="8"/>
                </a:moveTo>
                <a:cubicBezTo>
                  <a:pt x="10" y="8"/>
                  <a:pt x="11" y="8"/>
                  <a:pt x="12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8" y="0"/>
                  <a:pt x="7" y="1"/>
                </a:cubicBezTo>
                <a:cubicBezTo>
                  <a:pt x="6" y="2"/>
                  <a:pt x="5" y="3"/>
                  <a:pt x="5" y="4"/>
                </a:cubicBezTo>
                <a:cubicBezTo>
                  <a:pt x="5" y="5"/>
                  <a:pt x="6" y="6"/>
                  <a:pt x="7" y="7"/>
                </a:cubicBezTo>
                <a:cubicBezTo>
                  <a:pt x="7" y="8"/>
                  <a:pt x="8" y="8"/>
                  <a:pt x="9" y="8"/>
                </a:cubicBezTo>
                <a:close/>
                <a:moveTo>
                  <a:pt x="9" y="38"/>
                </a:moveTo>
                <a:cubicBezTo>
                  <a:pt x="12" y="38"/>
                  <a:pt x="13" y="36"/>
                  <a:pt x="13" y="34"/>
                </a:cubicBezTo>
                <a:cubicBezTo>
                  <a:pt x="13" y="32"/>
                  <a:pt x="12" y="30"/>
                  <a:pt x="9" y="30"/>
                </a:cubicBezTo>
                <a:cubicBezTo>
                  <a:pt x="7" y="30"/>
                  <a:pt x="5" y="32"/>
                  <a:pt x="5" y="34"/>
                </a:cubicBezTo>
                <a:cubicBezTo>
                  <a:pt x="5" y="36"/>
                  <a:pt x="7" y="38"/>
                  <a:pt x="9" y="38"/>
                </a:cubicBezTo>
                <a:close/>
                <a:moveTo>
                  <a:pt x="9" y="23"/>
                </a:moveTo>
                <a:cubicBezTo>
                  <a:pt x="12" y="23"/>
                  <a:pt x="13" y="21"/>
                  <a:pt x="13" y="19"/>
                </a:cubicBezTo>
                <a:cubicBezTo>
                  <a:pt x="13" y="17"/>
                  <a:pt x="12" y="15"/>
                  <a:pt x="9" y="15"/>
                </a:cubicBezTo>
                <a:cubicBezTo>
                  <a:pt x="7" y="15"/>
                  <a:pt x="5" y="17"/>
                  <a:pt x="5" y="19"/>
                </a:cubicBezTo>
                <a:cubicBezTo>
                  <a:pt x="5" y="21"/>
                  <a:pt x="7" y="23"/>
                  <a:pt x="9" y="23"/>
                </a:cubicBezTo>
                <a:close/>
                <a:moveTo>
                  <a:pt x="9" y="75"/>
                </a:moveTo>
                <a:cubicBezTo>
                  <a:pt x="4" y="75"/>
                  <a:pt x="0" y="79"/>
                  <a:pt x="0" y="84"/>
                </a:cubicBezTo>
                <a:cubicBezTo>
                  <a:pt x="0" y="90"/>
                  <a:pt x="4" y="94"/>
                  <a:pt x="9" y="94"/>
                </a:cubicBezTo>
                <a:cubicBezTo>
                  <a:pt x="15" y="94"/>
                  <a:pt x="19" y="90"/>
                  <a:pt x="19" y="84"/>
                </a:cubicBezTo>
                <a:cubicBezTo>
                  <a:pt x="19" y="79"/>
                  <a:pt x="15" y="75"/>
                  <a:pt x="9" y="75"/>
                </a:cubicBezTo>
                <a:close/>
                <a:moveTo>
                  <a:pt x="9" y="53"/>
                </a:moveTo>
                <a:cubicBezTo>
                  <a:pt x="12" y="53"/>
                  <a:pt x="13" y="51"/>
                  <a:pt x="13" y="49"/>
                </a:cubicBezTo>
                <a:cubicBezTo>
                  <a:pt x="13" y="47"/>
                  <a:pt x="12" y="45"/>
                  <a:pt x="9" y="45"/>
                </a:cubicBezTo>
                <a:cubicBezTo>
                  <a:pt x="7" y="45"/>
                  <a:pt x="5" y="47"/>
                  <a:pt x="5" y="49"/>
                </a:cubicBezTo>
                <a:cubicBezTo>
                  <a:pt x="5" y="51"/>
                  <a:pt x="7" y="53"/>
                  <a:pt x="9" y="53"/>
                </a:cubicBezTo>
                <a:close/>
                <a:moveTo>
                  <a:pt x="9" y="68"/>
                </a:moveTo>
                <a:cubicBezTo>
                  <a:pt x="12" y="68"/>
                  <a:pt x="13" y="66"/>
                  <a:pt x="13" y="64"/>
                </a:cubicBezTo>
                <a:cubicBezTo>
                  <a:pt x="13" y="62"/>
                  <a:pt x="12" y="60"/>
                  <a:pt x="9" y="60"/>
                </a:cubicBezTo>
                <a:cubicBezTo>
                  <a:pt x="7" y="60"/>
                  <a:pt x="5" y="62"/>
                  <a:pt x="5" y="64"/>
                </a:cubicBezTo>
                <a:cubicBezTo>
                  <a:pt x="5" y="66"/>
                  <a:pt x="7" y="68"/>
                  <a:pt x="9" y="6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t="10728" r="2670" b="3943"/>
          <a:stretch/>
        </p:blipFill>
        <p:spPr>
          <a:xfrm>
            <a:off x="212525" y="477067"/>
            <a:ext cx="2776817" cy="1783533"/>
          </a:xfrm>
          <a:prstGeom prst="rect">
            <a:avLst/>
          </a:prstGeom>
        </p:spPr>
      </p:pic>
      <p:sp>
        <p:nvSpPr>
          <p:cNvPr id="3" name="Freeform 347"/>
          <p:cNvSpPr>
            <a:spLocks/>
          </p:cNvSpPr>
          <p:nvPr/>
        </p:nvSpPr>
        <p:spPr bwMode="auto">
          <a:xfrm>
            <a:off x="1344718" y="2267742"/>
            <a:ext cx="903344" cy="1003499"/>
          </a:xfrm>
          <a:custGeom>
            <a:avLst/>
            <a:gdLst>
              <a:gd name="T0" fmla="*/ 256 w 311"/>
              <a:gd name="T1" fmla="*/ 256 h 356"/>
              <a:gd name="T2" fmla="*/ 156 w 311"/>
              <a:gd name="T3" fmla="*/ 356 h 356"/>
              <a:gd name="T4" fmla="*/ 55 w 311"/>
              <a:gd name="T5" fmla="*/ 256 h 356"/>
              <a:gd name="T6" fmla="*/ 55 w 311"/>
              <a:gd name="T7" fmla="*/ 55 h 356"/>
              <a:gd name="T8" fmla="*/ 256 w 311"/>
              <a:gd name="T9" fmla="*/ 55 h 356"/>
              <a:gd name="T10" fmla="*/ 256 w 311"/>
              <a:gd name="T11" fmla="*/ 2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56">
                <a:moveTo>
                  <a:pt x="256" y="256"/>
                </a:moveTo>
                <a:cubicBezTo>
                  <a:pt x="156" y="356"/>
                  <a:pt x="156" y="356"/>
                  <a:pt x="156" y="356"/>
                </a:cubicBezTo>
                <a:cubicBezTo>
                  <a:pt x="55" y="256"/>
                  <a:pt x="55" y="256"/>
                  <a:pt x="55" y="256"/>
                </a:cubicBezTo>
                <a:cubicBezTo>
                  <a:pt x="0" y="201"/>
                  <a:pt x="0" y="111"/>
                  <a:pt x="55" y="55"/>
                </a:cubicBezTo>
                <a:cubicBezTo>
                  <a:pt x="111" y="0"/>
                  <a:pt x="201" y="0"/>
                  <a:pt x="256" y="55"/>
                </a:cubicBezTo>
                <a:cubicBezTo>
                  <a:pt x="311" y="111"/>
                  <a:pt x="311" y="201"/>
                  <a:pt x="256" y="256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t="10728" r="2670" b="3956"/>
          <a:stretch/>
        </p:blipFill>
        <p:spPr>
          <a:xfrm>
            <a:off x="3138534" y="484482"/>
            <a:ext cx="2776817" cy="17832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" t="11035" r="2220" b="4042"/>
          <a:stretch/>
        </p:blipFill>
        <p:spPr>
          <a:xfrm>
            <a:off x="6157071" y="477066"/>
            <a:ext cx="2776817" cy="1766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11496" r="2220" b="3754"/>
          <a:stretch/>
        </p:blipFill>
        <p:spPr>
          <a:xfrm>
            <a:off x="9031213" y="382802"/>
            <a:ext cx="2972273" cy="18849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8186" y="2558857"/>
            <a:ext cx="111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1950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0097" y="2553758"/>
            <a:ext cx="111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1960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47423" y="2553758"/>
            <a:ext cx="111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1980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4979" y="2525478"/>
            <a:ext cx="111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1970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2973" y="3846651"/>
            <a:ext cx="111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2010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00625" y="3846651"/>
            <a:ext cx="111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2000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2004" y="3846651"/>
            <a:ext cx="111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1990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9809" r="2304" b="4061"/>
          <a:stretch/>
        </p:blipFill>
        <p:spPr>
          <a:xfrm>
            <a:off x="1220066" y="4857567"/>
            <a:ext cx="3101109" cy="20004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11035" r="2219" b="4061"/>
          <a:stretch/>
        </p:blipFill>
        <p:spPr>
          <a:xfrm>
            <a:off x="4446483" y="4914350"/>
            <a:ext cx="2969939" cy="18868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10417" r="2478" b="3750"/>
          <a:stretch/>
        </p:blipFill>
        <p:spPr>
          <a:xfrm>
            <a:off x="7175749" y="4796798"/>
            <a:ext cx="3100684" cy="20044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68" y="5980052"/>
            <a:ext cx="1699618" cy="87794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067698" y="37297"/>
            <a:ext cx="6178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Most Common Ethnicities In Boston Neighborhoods 1950</a:t>
            </a:r>
            <a:r>
              <a:rPr lang="et-EE" b="1" dirty="0"/>
              <a:t>-2010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9880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2019-01-17_2218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710" y="62274"/>
            <a:ext cx="9795641" cy="67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8628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7118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7424569" y="3429000"/>
            <a:ext cx="4572000" cy="2743200"/>
            <a:chOff x="7026536" y="3429000"/>
            <a:chExt cx="4572000" cy="2743200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30730505"/>
                </p:ext>
              </p:extLst>
            </p:nvPr>
          </p:nvGraphicFramePr>
          <p:xfrm>
            <a:off x="7026536" y="34290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7853081" y="5938221"/>
              <a:ext cx="3534056" cy="23397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/>
                <a:t>1950         1960           1970          1980          1990          2000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610600" y="3543300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Foreign-born population</a:t>
            </a:r>
          </a:p>
        </p:txBody>
      </p:sp>
    </p:spTree>
    <p:extLst>
      <p:ext uri="{BB962C8B-B14F-4D97-AF65-F5344CB8AC3E}">
        <p14:creationId xmlns:p14="http://schemas.microsoft.com/office/powerpoint/2010/main" val="417621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30157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495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ss than High Scho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5241" y="347952"/>
            <a:ext cx="9280635" cy="6201963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-110416" y="0"/>
            <a:ext cx="2748034" cy="6688916"/>
            <a:chOff x="-110416" y="0"/>
            <a:chExt cx="2748034" cy="6688916"/>
          </a:xfrm>
        </p:grpSpPr>
        <p:grpSp>
          <p:nvGrpSpPr>
            <p:cNvPr id="3" name="Group 2"/>
            <p:cNvGrpSpPr/>
            <p:nvPr/>
          </p:nvGrpSpPr>
          <p:grpSpPr>
            <a:xfrm>
              <a:off x="-110416" y="0"/>
              <a:ext cx="1739519" cy="6688724"/>
              <a:chOff x="290456" y="-98580"/>
              <a:chExt cx="1332892" cy="590340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1528995" y="1720871"/>
                <a:ext cx="4971794" cy="133289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201" b="26327"/>
              <a:stretch/>
            </p:blipFill>
            <p:spPr>
              <a:xfrm rot="5400000">
                <a:off x="376090" y="4848025"/>
                <a:ext cx="931611" cy="98199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759344" y="0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1950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9251" y="1045780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1960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1632" y="2186153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1970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0977" y="3231933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1980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4497" y="4372306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1990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4497" y="5524957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2000</a:t>
              </a:r>
              <a:endParaRPr lang="en-US" dirty="0"/>
            </a:p>
          </p:txBody>
        </p:sp>
        <p:sp>
          <p:nvSpPr>
            <p:cNvPr id="12" name="Snip Diagonal Corner Rectangle 11"/>
            <p:cNvSpPr/>
            <p:nvPr/>
          </p:nvSpPr>
          <p:spPr>
            <a:xfrm>
              <a:off x="1534208" y="411980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nip Diagonal Corner Rectangle 12"/>
            <p:cNvSpPr/>
            <p:nvPr/>
          </p:nvSpPr>
          <p:spPr>
            <a:xfrm>
              <a:off x="1578076" y="48927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1"/>
                  </a:solidFill>
                </a:rPr>
                <a:t>269560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Snip Diagonal Corner Rectangle 13"/>
            <p:cNvSpPr/>
            <p:nvPr/>
          </p:nvSpPr>
          <p:spPr>
            <a:xfrm>
              <a:off x="1034381" y="1515704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nip Diagonal Corner Rectangle 14"/>
            <p:cNvSpPr/>
            <p:nvPr/>
          </p:nvSpPr>
          <p:spPr>
            <a:xfrm>
              <a:off x="1078249" y="1593003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232490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Snip Diagonal Corner Rectangle 17"/>
            <p:cNvSpPr/>
            <p:nvPr/>
          </p:nvSpPr>
          <p:spPr>
            <a:xfrm>
              <a:off x="1370973" y="2565791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Diagonal Corner Rectangle 18"/>
            <p:cNvSpPr/>
            <p:nvPr/>
          </p:nvSpPr>
          <p:spPr>
            <a:xfrm>
              <a:off x="1414841" y="2643090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163093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Snip Diagonal Corner Rectangle 19"/>
            <p:cNvSpPr/>
            <p:nvPr/>
          </p:nvSpPr>
          <p:spPr>
            <a:xfrm>
              <a:off x="798502" y="3745323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Diagonal Corner Rectangle 20"/>
            <p:cNvSpPr/>
            <p:nvPr/>
          </p:nvSpPr>
          <p:spPr>
            <a:xfrm>
              <a:off x="858881" y="378934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104259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Snip Diagonal Corner Rectangle 23"/>
            <p:cNvSpPr/>
            <p:nvPr/>
          </p:nvSpPr>
          <p:spPr>
            <a:xfrm>
              <a:off x="1139380" y="6070986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nip Diagonal Corner Rectangle 24"/>
            <p:cNvSpPr/>
            <p:nvPr/>
          </p:nvSpPr>
          <p:spPr>
            <a:xfrm>
              <a:off x="1199759" y="6115012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79629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Snip Diagonal Corner Rectangle 25"/>
            <p:cNvSpPr/>
            <p:nvPr/>
          </p:nvSpPr>
          <p:spPr>
            <a:xfrm>
              <a:off x="1057062" y="4848703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nip Diagonal Corner Rectangle 26"/>
            <p:cNvSpPr/>
            <p:nvPr/>
          </p:nvSpPr>
          <p:spPr>
            <a:xfrm>
              <a:off x="1117441" y="489272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88857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45654" y="481952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56.25%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2975" y="1587103"/>
              <a:ext cx="8185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55.40%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1077" y="2648499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46.52%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349" y="4930854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24.32%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32618" y="3846145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31.57%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3296" y="6110966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21.09%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6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igh School or G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6263" y="316422"/>
            <a:ext cx="9280634" cy="620196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0416" y="0"/>
            <a:ext cx="2748034" cy="6688916"/>
            <a:chOff x="-110416" y="0"/>
            <a:chExt cx="2748034" cy="6688916"/>
          </a:xfrm>
        </p:grpSpPr>
        <p:grpSp>
          <p:nvGrpSpPr>
            <p:cNvPr id="7" name="Group 6"/>
            <p:cNvGrpSpPr/>
            <p:nvPr/>
          </p:nvGrpSpPr>
          <p:grpSpPr>
            <a:xfrm>
              <a:off x="-110416" y="0"/>
              <a:ext cx="1739519" cy="6688724"/>
              <a:chOff x="290456" y="-98580"/>
              <a:chExt cx="1332892" cy="5903405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1528995" y="1720871"/>
                <a:ext cx="4971794" cy="133289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201" b="26327"/>
              <a:stretch/>
            </p:blipFill>
            <p:spPr>
              <a:xfrm rot="5400000">
                <a:off x="376090" y="4848025"/>
                <a:ext cx="931611" cy="98199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759344" y="0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1950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251" y="1045780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1632" y="2186153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1970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977" y="3231933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1980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4497" y="4372306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1990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497" y="5524957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2000</a:t>
              </a:r>
              <a:endParaRPr lang="en-US" dirty="0"/>
            </a:p>
          </p:txBody>
        </p:sp>
        <p:sp>
          <p:nvSpPr>
            <p:cNvPr id="14" name="Snip Diagonal Corner Rectangle 13"/>
            <p:cNvSpPr/>
            <p:nvPr/>
          </p:nvSpPr>
          <p:spPr>
            <a:xfrm>
              <a:off x="1534208" y="411980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nip Diagonal Corner Rectangle 14"/>
            <p:cNvSpPr/>
            <p:nvPr/>
          </p:nvSpPr>
          <p:spPr>
            <a:xfrm>
              <a:off x="1578076" y="48927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144540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Snip Diagonal Corner Rectangle 15"/>
            <p:cNvSpPr/>
            <p:nvPr/>
          </p:nvSpPr>
          <p:spPr>
            <a:xfrm>
              <a:off x="1034381" y="1515704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nip Diagonal Corner Rectangle 16"/>
            <p:cNvSpPr/>
            <p:nvPr/>
          </p:nvSpPr>
          <p:spPr>
            <a:xfrm>
              <a:off x="1078249" y="1593003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122983</a:t>
              </a:r>
            </a:p>
          </p:txBody>
        </p:sp>
        <p:sp>
          <p:nvSpPr>
            <p:cNvPr id="18" name="Snip Diagonal Corner Rectangle 17"/>
            <p:cNvSpPr/>
            <p:nvPr/>
          </p:nvSpPr>
          <p:spPr>
            <a:xfrm>
              <a:off x="1370973" y="2565791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Diagonal Corner Rectangle 18"/>
            <p:cNvSpPr/>
            <p:nvPr/>
          </p:nvSpPr>
          <p:spPr>
            <a:xfrm>
              <a:off x="1414841" y="2643090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120350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Snip Diagonal Corner Rectangle 19"/>
            <p:cNvSpPr/>
            <p:nvPr/>
          </p:nvSpPr>
          <p:spPr>
            <a:xfrm>
              <a:off x="798502" y="3745323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Diagonal Corner Rectangle 20"/>
            <p:cNvSpPr/>
            <p:nvPr/>
          </p:nvSpPr>
          <p:spPr>
            <a:xfrm>
              <a:off x="858881" y="378934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115594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Snip Diagonal Corner Rectangle 21"/>
            <p:cNvSpPr/>
            <p:nvPr/>
          </p:nvSpPr>
          <p:spPr>
            <a:xfrm>
              <a:off x="1139380" y="6070986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nip Diagonal Corner Rectangle 22"/>
            <p:cNvSpPr/>
            <p:nvPr/>
          </p:nvSpPr>
          <p:spPr>
            <a:xfrm>
              <a:off x="1199759" y="6115012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90568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Snip Diagonal Corner Rectangle 23"/>
            <p:cNvSpPr/>
            <p:nvPr/>
          </p:nvSpPr>
          <p:spPr>
            <a:xfrm>
              <a:off x="1057062" y="4848703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nip Diagonal Corner Rectangle 24"/>
            <p:cNvSpPr/>
            <p:nvPr/>
          </p:nvSpPr>
          <p:spPr>
            <a:xfrm>
              <a:off x="1117441" y="489272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97105</a:t>
              </a:r>
              <a:r>
                <a:rPr lang="en-US" dirty="0"/>
                <a:t>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1804" y="496179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30.16%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2975" y="1587103"/>
              <a:ext cx="8185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29.31%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1077" y="2648499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34.33%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349" y="4930854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26.58%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2618" y="3846145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35.00%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7784" y="6149838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23.99%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36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me College or Associate's Degre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7018" y="388884"/>
            <a:ext cx="9077838" cy="60664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0"/>
            <a:ext cx="2748034" cy="6688916"/>
            <a:chOff x="-110416" y="0"/>
            <a:chExt cx="2748034" cy="6688916"/>
          </a:xfrm>
        </p:grpSpPr>
        <p:grpSp>
          <p:nvGrpSpPr>
            <p:cNvPr id="7" name="Group 6"/>
            <p:cNvGrpSpPr/>
            <p:nvPr/>
          </p:nvGrpSpPr>
          <p:grpSpPr>
            <a:xfrm>
              <a:off x="-110416" y="0"/>
              <a:ext cx="1739519" cy="6688724"/>
              <a:chOff x="290456" y="-98580"/>
              <a:chExt cx="1332892" cy="5903405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1528995" y="1720871"/>
                <a:ext cx="4971794" cy="133289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201" b="26327"/>
              <a:stretch/>
            </p:blipFill>
            <p:spPr>
              <a:xfrm rot="5400000">
                <a:off x="376090" y="4848025"/>
                <a:ext cx="931611" cy="98199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759344" y="0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1950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251" y="1045780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1632" y="2186153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1970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977" y="3231933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1980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4497" y="4372306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1990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497" y="5524957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2000</a:t>
              </a:r>
              <a:endParaRPr lang="en-US" dirty="0"/>
            </a:p>
          </p:txBody>
        </p:sp>
        <p:sp>
          <p:nvSpPr>
            <p:cNvPr id="14" name="Snip Diagonal Corner Rectangle 13"/>
            <p:cNvSpPr/>
            <p:nvPr/>
          </p:nvSpPr>
          <p:spPr>
            <a:xfrm>
              <a:off x="1534208" y="411980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nip Diagonal Corner Rectangle 14"/>
            <p:cNvSpPr/>
            <p:nvPr/>
          </p:nvSpPr>
          <p:spPr>
            <a:xfrm>
              <a:off x="1578076" y="48927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32970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Snip Diagonal Corner Rectangle 15"/>
            <p:cNvSpPr/>
            <p:nvPr/>
          </p:nvSpPr>
          <p:spPr>
            <a:xfrm>
              <a:off x="1034381" y="1515704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nip Diagonal Corner Rectangle 16"/>
            <p:cNvSpPr/>
            <p:nvPr/>
          </p:nvSpPr>
          <p:spPr>
            <a:xfrm>
              <a:off x="1078249" y="1593003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32159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Snip Diagonal Corner Rectangle 17"/>
            <p:cNvSpPr/>
            <p:nvPr/>
          </p:nvSpPr>
          <p:spPr>
            <a:xfrm>
              <a:off x="1370973" y="2565791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Diagonal Corner Rectangle 18"/>
            <p:cNvSpPr/>
            <p:nvPr/>
          </p:nvSpPr>
          <p:spPr>
            <a:xfrm>
              <a:off x="1414841" y="2643090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30876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Snip Diagonal Corner Rectangle 19"/>
            <p:cNvSpPr/>
            <p:nvPr/>
          </p:nvSpPr>
          <p:spPr>
            <a:xfrm>
              <a:off x="798502" y="3745323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Diagonal Corner Rectangle 20"/>
            <p:cNvSpPr/>
            <p:nvPr/>
          </p:nvSpPr>
          <p:spPr>
            <a:xfrm>
              <a:off x="858881" y="378934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43372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Snip Diagonal Corner Rectangle 21"/>
            <p:cNvSpPr/>
            <p:nvPr/>
          </p:nvSpPr>
          <p:spPr>
            <a:xfrm>
              <a:off x="1139380" y="6070986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nip Diagonal Corner Rectangle 22"/>
            <p:cNvSpPr/>
            <p:nvPr/>
          </p:nvSpPr>
          <p:spPr>
            <a:xfrm>
              <a:off x="1199759" y="6115012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73125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Snip Diagonal Corner Rectangle 23"/>
            <p:cNvSpPr/>
            <p:nvPr/>
          </p:nvSpPr>
          <p:spPr>
            <a:xfrm>
              <a:off x="1057062" y="4848703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nip Diagonal Corner Rectangle 24"/>
            <p:cNvSpPr/>
            <p:nvPr/>
          </p:nvSpPr>
          <p:spPr>
            <a:xfrm>
              <a:off x="1117441" y="489272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69718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45654" y="481952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6.88%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2975" y="1587103"/>
              <a:ext cx="8185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7.66%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1077" y="2648499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8.81%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909" y="4930854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19.08%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781" y="3846145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13.13%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3296" y="6110966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19.37%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60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me College or Associate's Degre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5204" y="388883"/>
            <a:ext cx="9172204" cy="612950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0"/>
            <a:ext cx="2748034" cy="6688916"/>
            <a:chOff x="-110416" y="0"/>
            <a:chExt cx="2748034" cy="6688916"/>
          </a:xfrm>
        </p:grpSpPr>
        <p:grpSp>
          <p:nvGrpSpPr>
            <p:cNvPr id="7" name="Group 6"/>
            <p:cNvGrpSpPr/>
            <p:nvPr/>
          </p:nvGrpSpPr>
          <p:grpSpPr>
            <a:xfrm>
              <a:off x="-110416" y="0"/>
              <a:ext cx="1739519" cy="6688724"/>
              <a:chOff x="290456" y="-98580"/>
              <a:chExt cx="1332892" cy="5903405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1528995" y="1720871"/>
                <a:ext cx="4971794" cy="133289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201" b="26327"/>
              <a:stretch/>
            </p:blipFill>
            <p:spPr>
              <a:xfrm rot="5400000">
                <a:off x="376090" y="4848025"/>
                <a:ext cx="931611" cy="98199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759344" y="0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1950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251" y="1045780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1960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1632" y="2186153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1970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0977" y="3231933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1980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4497" y="4372306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1990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497" y="5524957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2000</a:t>
              </a:r>
              <a:endParaRPr lang="en-US" dirty="0"/>
            </a:p>
          </p:txBody>
        </p:sp>
        <p:sp>
          <p:nvSpPr>
            <p:cNvPr id="14" name="Snip Diagonal Corner Rectangle 13"/>
            <p:cNvSpPr/>
            <p:nvPr/>
          </p:nvSpPr>
          <p:spPr>
            <a:xfrm>
              <a:off x="1534208" y="411980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nip Diagonal Corner Rectangle 14"/>
            <p:cNvSpPr/>
            <p:nvPr/>
          </p:nvSpPr>
          <p:spPr>
            <a:xfrm>
              <a:off x="1578076" y="48927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32135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Snip Diagonal Corner Rectangle 15"/>
            <p:cNvSpPr/>
            <p:nvPr/>
          </p:nvSpPr>
          <p:spPr>
            <a:xfrm>
              <a:off x="1034381" y="1515704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nip Diagonal Corner Rectangle 16"/>
            <p:cNvSpPr/>
            <p:nvPr/>
          </p:nvSpPr>
          <p:spPr>
            <a:xfrm>
              <a:off x="1078249" y="1593003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32001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Snip Diagonal Corner Rectangle 17"/>
            <p:cNvSpPr/>
            <p:nvPr/>
          </p:nvSpPr>
          <p:spPr>
            <a:xfrm>
              <a:off x="1370973" y="2565791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Diagonal Corner Rectangle 18"/>
            <p:cNvSpPr/>
            <p:nvPr/>
          </p:nvSpPr>
          <p:spPr>
            <a:xfrm>
              <a:off x="1414841" y="2643090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36245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Snip Diagonal Corner Rectangle 19"/>
            <p:cNvSpPr/>
            <p:nvPr/>
          </p:nvSpPr>
          <p:spPr>
            <a:xfrm>
              <a:off x="798502" y="3745323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Diagonal Corner Rectangle 20"/>
            <p:cNvSpPr/>
            <p:nvPr/>
          </p:nvSpPr>
          <p:spPr>
            <a:xfrm>
              <a:off x="858881" y="378934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67003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Snip Diagonal Corner Rectangle 21"/>
            <p:cNvSpPr/>
            <p:nvPr/>
          </p:nvSpPr>
          <p:spPr>
            <a:xfrm>
              <a:off x="1139380" y="6070986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nip Diagonal Corner Rectangle 22"/>
            <p:cNvSpPr/>
            <p:nvPr/>
          </p:nvSpPr>
          <p:spPr>
            <a:xfrm>
              <a:off x="1199759" y="6115012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134252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Snip Diagonal Corner Rectangle 23"/>
            <p:cNvSpPr/>
            <p:nvPr/>
          </p:nvSpPr>
          <p:spPr>
            <a:xfrm>
              <a:off x="1057062" y="4848703"/>
              <a:ext cx="1059542" cy="573904"/>
            </a:xfrm>
            <a:prstGeom prst="snip2Diag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nip Diagonal Corner Rectangle 24"/>
            <p:cNvSpPr/>
            <p:nvPr/>
          </p:nvSpPr>
          <p:spPr>
            <a:xfrm>
              <a:off x="1117441" y="4892729"/>
              <a:ext cx="1059542" cy="573904"/>
            </a:xfrm>
            <a:prstGeom prst="snip2Diag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109675</a:t>
              </a:r>
              <a:r>
                <a:rPr lang="en-US" dirty="0"/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45654" y="481952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6.71%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2975" y="1587103"/>
              <a:ext cx="8185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7.63%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1077" y="2648499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10.34%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5349" y="4930854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30.02%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3399" y="3835981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20.29%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3296" y="6110966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35.56%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8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6;p21"/>
          <p:cNvSpPr txBox="1">
            <a:spLocks/>
          </p:cNvSpPr>
          <p:nvPr/>
        </p:nvSpPr>
        <p:spPr>
          <a:xfrm>
            <a:off x="3895494" y="5150181"/>
            <a:ext cx="3427142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Rachid Berghout</a:t>
            </a:r>
            <a:endParaRPr lang="en" sz="18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63123" y="1643997"/>
            <a:ext cx="7956331" cy="4876800"/>
            <a:chOff x="1366344" y="336332"/>
            <a:chExt cx="8944303" cy="6169572"/>
          </a:xfrm>
        </p:grpSpPr>
        <p:sp>
          <p:nvSpPr>
            <p:cNvPr id="14" name="Rectangle 13"/>
            <p:cNvSpPr/>
            <p:nvPr/>
          </p:nvSpPr>
          <p:spPr>
            <a:xfrm>
              <a:off x="3515709" y="5412828"/>
              <a:ext cx="283779" cy="2207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/>
            <p:cNvCxnSpPr/>
            <p:nvPr/>
          </p:nvCxnSpPr>
          <p:spPr>
            <a:xfrm rot="16200000" flipH="1">
              <a:off x="2921876" y="3205654"/>
              <a:ext cx="1208689" cy="83031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" t="3878" r="1289" b="1293"/>
            <a:stretch/>
          </p:blipFill>
          <p:spPr>
            <a:xfrm>
              <a:off x="1366344" y="336332"/>
              <a:ext cx="8944303" cy="6169572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7408" y="4282706"/>
              <a:ext cx="2117321" cy="21656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617" y="1059789"/>
              <a:ext cx="279242" cy="279242"/>
            </a:xfrm>
            <a:prstGeom prst="rect">
              <a:avLst/>
            </a:prstGeom>
          </p:spPr>
        </p:pic>
        <p:sp>
          <p:nvSpPr>
            <p:cNvPr id="19" name="Flowchart: Connector 18"/>
            <p:cNvSpPr/>
            <p:nvPr/>
          </p:nvSpPr>
          <p:spPr>
            <a:xfrm>
              <a:off x="3626421" y="1082675"/>
              <a:ext cx="121634" cy="187325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/>
                <a:t>B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874" y="5243945"/>
              <a:ext cx="279242" cy="279242"/>
            </a:xfrm>
            <a:prstGeom prst="rect">
              <a:avLst/>
            </a:prstGeom>
          </p:spPr>
        </p:pic>
        <p:sp>
          <p:nvSpPr>
            <p:cNvPr id="21" name="Flowchart: Connector 20"/>
            <p:cNvSpPr/>
            <p:nvPr/>
          </p:nvSpPr>
          <p:spPr>
            <a:xfrm>
              <a:off x="7347678" y="5266831"/>
              <a:ext cx="121634" cy="187325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/>
                <a:t>B</a:t>
              </a:r>
              <a:endParaRPr lang="en-US" dirty="0"/>
            </a:p>
          </p:txBody>
        </p:sp>
        <p:sp>
          <p:nvSpPr>
            <p:cNvPr id="22" name="Line Callout 2 21"/>
            <p:cNvSpPr/>
            <p:nvPr/>
          </p:nvSpPr>
          <p:spPr>
            <a:xfrm>
              <a:off x="1562100" y="483475"/>
              <a:ext cx="3243262" cy="3741589"/>
            </a:xfrm>
            <a:prstGeom prst="borderCallout2">
              <a:avLst>
                <a:gd name="adj1" fmla="val 100224"/>
                <a:gd name="adj2" fmla="val 89089"/>
                <a:gd name="adj3" fmla="val 133296"/>
                <a:gd name="adj4" fmla="val 89154"/>
                <a:gd name="adj5" fmla="val 133360"/>
                <a:gd name="adj6" fmla="val 63703"/>
              </a:avLst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48845" y="5236067"/>
              <a:ext cx="376120" cy="455121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2027408" y="4282613"/>
              <a:ext cx="2117321" cy="2165741"/>
            </a:xfrm>
            <a:prstGeom prst="flowChartConnector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21312" y="1094553"/>
            <a:ext cx="137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00" b="1" dirty="0"/>
              <a:t>BOSTON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5" y="2050307"/>
            <a:ext cx="3576619" cy="103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6" y="3236888"/>
            <a:ext cx="1775305" cy="117891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18875" y="230884"/>
            <a:ext cx="1180217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purpose of this project is to analyze how population, educational attainment and ethnicity have changed over time (1950</a:t>
            </a:r>
            <a:r>
              <a:rPr lang="et-EE" dirty="0"/>
              <a:t>-</a:t>
            </a:r>
            <a:r>
              <a:rPr lang="en-US" dirty="0"/>
              <a:t>2010) and in relation to each other in Boston.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89" y="3236887"/>
            <a:ext cx="1773218" cy="1178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5" y="4575387"/>
            <a:ext cx="3576619" cy="10394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8875" y="5643613"/>
            <a:ext cx="357661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" b="1" dirty="0"/>
              <a:t>Clockwise from top</a:t>
            </a:r>
            <a:r>
              <a:rPr lang="en-US" sz="1150" dirty="0"/>
              <a:t>: </a:t>
            </a:r>
            <a:r>
              <a:rPr lang="en-US" sz="1150" dirty="0">
                <a:solidFill>
                  <a:srgbClr val="002060"/>
                </a:solidFill>
              </a:rPr>
              <a:t>Downtown; Massachusetts State House; Back Bay and the Charles River; Fenway Park.</a:t>
            </a:r>
          </a:p>
          <a:p>
            <a:r>
              <a:rPr lang="en-US" sz="1200" dirty="0"/>
              <a:t>Source</a:t>
            </a:r>
            <a:r>
              <a:rPr lang="et-EE" sz="1200" dirty="0"/>
              <a:t>: </a:t>
            </a:r>
            <a:r>
              <a:rPr lang="et-EE" sz="1200" dirty="0" err="1"/>
              <a:t>Wikipedia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6101289" y="1211701"/>
            <a:ext cx="4307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Century Gothic" panose="020B0502020202020204" pitchFamily="34" charset="0"/>
              </a:rPr>
              <a:t>G</a:t>
            </a:r>
            <a:r>
              <a:rPr lang="en-US" dirty="0" err="1">
                <a:latin typeface="Century Gothic" panose="020B0502020202020204" pitchFamily="34" charset="0"/>
              </a:rPr>
              <a:t>eographical</a:t>
            </a:r>
            <a:r>
              <a:rPr lang="en-US" dirty="0">
                <a:latin typeface="Century Gothic" panose="020B0502020202020204" pitchFamily="34" charset="0"/>
              </a:rPr>
              <a:t> location of Boston</a:t>
            </a:r>
            <a:r>
              <a:rPr lang="et-EE" dirty="0">
                <a:latin typeface="Century Gothic" panose="020B0502020202020204" pitchFamily="34" charset="0"/>
              </a:rPr>
              <a:t> </a:t>
            </a:r>
            <a:r>
              <a:rPr lang="et-EE" dirty="0" err="1">
                <a:latin typeface="Century Gothic" panose="020B0502020202020204" pitchFamily="34" charset="0"/>
              </a:rPr>
              <a:t>city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2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178817"/>
            <a:ext cx="12192000" cy="3983421"/>
            <a:chOff x="3897386" y="3734905"/>
            <a:chExt cx="16581285" cy="5040561"/>
          </a:xfrm>
          <a:solidFill>
            <a:schemeClr val="bg1">
              <a:lumMod val="85000"/>
            </a:schemeClr>
          </a:solidFill>
        </p:grpSpPr>
        <p:sp>
          <p:nvSpPr>
            <p:cNvPr id="3" name="Hexagon 2"/>
            <p:cNvSpPr/>
            <p:nvPr/>
          </p:nvSpPr>
          <p:spPr>
            <a:xfrm>
              <a:off x="3897386" y="3734905"/>
              <a:ext cx="3840847" cy="3312368"/>
            </a:xfrm>
            <a:prstGeom prst="hexag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Hexagon 3"/>
            <p:cNvSpPr/>
            <p:nvPr/>
          </p:nvSpPr>
          <p:spPr>
            <a:xfrm>
              <a:off x="7110568" y="5463097"/>
              <a:ext cx="3840847" cy="3312368"/>
            </a:xfrm>
            <a:prstGeom prst="hexag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Hexagon 4"/>
            <p:cNvSpPr/>
            <p:nvPr/>
          </p:nvSpPr>
          <p:spPr>
            <a:xfrm>
              <a:off x="10277681" y="3734905"/>
              <a:ext cx="3840847" cy="3312368"/>
            </a:xfrm>
            <a:prstGeom prst="hexag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/>
            <p:cNvSpPr/>
            <p:nvPr/>
          </p:nvSpPr>
          <p:spPr>
            <a:xfrm>
              <a:off x="13490863" y="5463097"/>
              <a:ext cx="3840847" cy="3312369"/>
            </a:xfrm>
            <a:prstGeom prst="hexag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/>
            <p:cNvSpPr/>
            <p:nvPr/>
          </p:nvSpPr>
          <p:spPr>
            <a:xfrm>
              <a:off x="16637824" y="3734905"/>
              <a:ext cx="3840847" cy="3312368"/>
            </a:xfrm>
            <a:prstGeom prst="hexagon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25" tIns="45712" rIns="91425" bIns="45712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Hexagon 16"/>
          <p:cNvSpPr/>
          <p:nvPr/>
        </p:nvSpPr>
        <p:spPr>
          <a:xfrm>
            <a:off x="4691347" y="3907450"/>
            <a:ext cx="2824124" cy="2617676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21" y="110095"/>
            <a:ext cx="9553575" cy="507577"/>
          </a:xfrm>
          <a:prstGeom prst="rect">
            <a:avLst/>
          </a:prstGeom>
        </p:spPr>
      </p:pic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6510097"/>
              </p:ext>
            </p:extLst>
          </p:nvPr>
        </p:nvGraphicFramePr>
        <p:xfrm>
          <a:off x="-226549" y="1294003"/>
          <a:ext cx="3265943" cy="2444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692721"/>
              </p:ext>
            </p:extLst>
          </p:nvPr>
        </p:nvGraphicFramePr>
        <p:xfrm>
          <a:off x="1829506" y="2326357"/>
          <a:ext cx="4470400" cy="2997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146382" y="685947"/>
            <a:ext cx="92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66570" y="2144451"/>
            <a:ext cx="92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1990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42511" y="2087545"/>
            <a:ext cx="92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1960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56482" y="679957"/>
            <a:ext cx="92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1970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328981" y="679957"/>
            <a:ext cx="92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36356" y="6493495"/>
            <a:ext cx="92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1980</a:t>
            </a: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951218"/>
              </p:ext>
            </p:extLst>
          </p:nvPr>
        </p:nvGraphicFramePr>
        <p:xfrm>
          <a:off x="4653630" y="1046755"/>
          <a:ext cx="2919451" cy="2995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9244201"/>
              </p:ext>
            </p:extLst>
          </p:nvPr>
        </p:nvGraphicFramePr>
        <p:xfrm>
          <a:off x="4691348" y="3853399"/>
          <a:ext cx="2854872" cy="270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124164"/>
              </p:ext>
            </p:extLst>
          </p:nvPr>
        </p:nvGraphicFramePr>
        <p:xfrm>
          <a:off x="6698963" y="2683487"/>
          <a:ext cx="3534111" cy="2447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889957"/>
              </p:ext>
            </p:extLst>
          </p:nvPr>
        </p:nvGraphicFramePr>
        <p:xfrm>
          <a:off x="8922744" y="542655"/>
          <a:ext cx="3786958" cy="3881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57677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" t="4291" r="10563" b="1610"/>
          <a:stretch/>
        </p:blipFill>
        <p:spPr>
          <a:xfrm>
            <a:off x="1734207" y="0"/>
            <a:ext cx="8702565" cy="687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07" y="3931"/>
            <a:ext cx="8702565" cy="68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7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2917503"/>
              </p:ext>
            </p:extLst>
          </p:nvPr>
        </p:nvGraphicFramePr>
        <p:xfrm>
          <a:off x="202706" y="0"/>
          <a:ext cx="1184415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739085" y="1944914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Total</a:t>
            </a:r>
            <a:r>
              <a:rPr lang="et-EE" dirty="0"/>
              <a:t> </a:t>
            </a:r>
            <a:r>
              <a:rPr lang="et-EE" dirty="0" err="1"/>
              <a:t>population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39085" y="4216791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White</a:t>
            </a:r>
            <a:r>
              <a:rPr lang="et-EE" dirty="0"/>
              <a:t> </a:t>
            </a:r>
            <a:r>
              <a:rPr lang="et-EE" dirty="0" err="1"/>
              <a:t>population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39084" y="5168063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Black</a:t>
            </a:r>
            <a:r>
              <a:rPr lang="et-EE" dirty="0"/>
              <a:t> </a:t>
            </a:r>
            <a:r>
              <a:rPr lang="et-EE" dirty="0" err="1"/>
              <a:t>population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9083" y="5489770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Hispanic</a:t>
            </a:r>
            <a:r>
              <a:rPr lang="et-EE" dirty="0"/>
              <a:t> </a:t>
            </a:r>
            <a:r>
              <a:rPr lang="et-EE" dirty="0" err="1"/>
              <a:t>population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39082" y="5828365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Asian</a:t>
            </a:r>
            <a:r>
              <a:rPr lang="et-EE" dirty="0"/>
              <a:t> </a:t>
            </a:r>
            <a:r>
              <a:rPr lang="et-EE" dirty="0" err="1"/>
              <a:t>population</a:t>
            </a:r>
            <a:r>
              <a:rPr lang="et-EE" dirty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39082" y="6068067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Other</a:t>
            </a:r>
            <a:r>
              <a:rPr lang="et-EE" dirty="0"/>
              <a:t> </a:t>
            </a:r>
            <a:r>
              <a:rPr lang="et-EE" dirty="0" err="1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9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742441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799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42" y="275158"/>
            <a:ext cx="1601302" cy="1121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2607" r="17384" b="3448"/>
          <a:stretch/>
        </p:blipFill>
        <p:spPr>
          <a:xfrm>
            <a:off x="7662044" y="0"/>
            <a:ext cx="3958077" cy="388208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195534" y="6433592"/>
            <a:ext cx="2023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latin typeface="Perpetua Titling MT" panose="02020502060505020804" pitchFamily="18" charset="0"/>
              </a:rPr>
              <a:t>Massachusetts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6897" r="2538" b="9119"/>
          <a:stretch/>
        </p:blipFill>
        <p:spPr>
          <a:xfrm>
            <a:off x="7509655" y="4205863"/>
            <a:ext cx="3394813" cy="212612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01493">
            <a:off x="9900111" y="2813026"/>
            <a:ext cx="1102376" cy="104228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500247" y="4523864"/>
            <a:ext cx="367863" cy="39939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" t="7510" r="1569" b="11571"/>
          <a:stretch/>
        </p:blipFill>
        <p:spPr>
          <a:xfrm>
            <a:off x="7352602" y="4126139"/>
            <a:ext cx="3948401" cy="232933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539250" y="4818017"/>
            <a:ext cx="367863" cy="39939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1109" y="3124035"/>
            <a:ext cx="4566555" cy="651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1109" y="2266666"/>
            <a:ext cx="4566556" cy="651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91108" y="3981404"/>
            <a:ext cx="4566555" cy="651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91109" y="4838773"/>
            <a:ext cx="4566554" cy="651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91109" y="5696144"/>
            <a:ext cx="4566554" cy="651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18754" y="540985"/>
            <a:ext cx="20949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erpetua Titling MT" panose="02020502060505020804" pitchFamily="18" charset="0"/>
              </a:rPr>
              <a:t>Boston</a:t>
            </a:r>
            <a:endParaRPr lang="en-US" b="1" dirty="0">
              <a:latin typeface="Perpetua Titling MT" panose="020205020605050208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77504" y="2256221"/>
            <a:ext cx="81641" cy="6512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82945" y="5696142"/>
            <a:ext cx="81641" cy="6512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80226" y="3116201"/>
            <a:ext cx="81641" cy="6512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77504" y="3976181"/>
            <a:ext cx="81641" cy="6512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77504" y="4836161"/>
            <a:ext cx="81641" cy="6512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0" y="2396349"/>
            <a:ext cx="468086" cy="39188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6" y="4941462"/>
            <a:ext cx="410391" cy="45599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0" y="4172543"/>
            <a:ext cx="466026" cy="39188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0" y="3282368"/>
            <a:ext cx="402478" cy="39188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3" y="5788345"/>
            <a:ext cx="400106" cy="428685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240836" y="2359585"/>
            <a:ext cx="2543503" cy="507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2000" dirty="0">
                <a:solidFill>
                  <a:schemeClr val="tx1"/>
                </a:solidFill>
              </a:rPr>
              <a:t>State: Massachusetts 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219941" y="3134480"/>
            <a:ext cx="2543503" cy="507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Area</a:t>
            </a:r>
            <a:r>
              <a:rPr lang="et-EE" sz="2000" dirty="0">
                <a:solidFill>
                  <a:schemeClr val="tx1"/>
                </a:solidFill>
              </a:rPr>
              <a:t>: 232,14 km2 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37020" y="4076934"/>
            <a:ext cx="3256392" cy="507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Population</a:t>
            </a:r>
            <a:r>
              <a:rPr lang="et-EE" sz="2000" dirty="0">
                <a:solidFill>
                  <a:schemeClr val="tx1"/>
                </a:solidFill>
              </a:rPr>
              <a:t>: 685 094 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242845" y="4890431"/>
            <a:ext cx="2851174" cy="507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Density</a:t>
            </a:r>
            <a:r>
              <a:rPr lang="et-EE" sz="2000" dirty="0">
                <a:solidFill>
                  <a:schemeClr val="tx1"/>
                </a:solidFill>
              </a:rPr>
              <a:t>: 5463/km2 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237019" y="5749176"/>
            <a:ext cx="3718848" cy="507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2000" dirty="0" err="1">
                <a:solidFill>
                  <a:schemeClr val="tx1"/>
                </a:solidFill>
              </a:rPr>
              <a:t>foundation</a:t>
            </a:r>
            <a:r>
              <a:rPr lang="et-EE" sz="2000" dirty="0">
                <a:solidFill>
                  <a:schemeClr val="tx1"/>
                </a:solidFill>
              </a:rPr>
              <a:t>: 7</a:t>
            </a:r>
            <a:r>
              <a:rPr lang="en-US" sz="2000" dirty="0" err="1">
                <a:solidFill>
                  <a:schemeClr val="tx1"/>
                </a:solidFill>
              </a:rPr>
              <a:t>th</a:t>
            </a:r>
            <a:r>
              <a:rPr lang="et-EE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S</a:t>
            </a:r>
            <a:r>
              <a:rPr lang="et-EE" sz="2000" dirty="0" err="1">
                <a:solidFill>
                  <a:schemeClr val="tx1"/>
                </a:solidFill>
              </a:rPr>
              <a:t>eptember</a:t>
            </a:r>
            <a:r>
              <a:rPr lang="et-EE" sz="2000" dirty="0">
                <a:solidFill>
                  <a:schemeClr val="tx1"/>
                </a:solidFill>
              </a:rPr>
              <a:t> 1630 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9781" y="6265124"/>
            <a:ext cx="1355654" cy="507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300" dirty="0">
                <a:solidFill>
                  <a:schemeClr val="tx1"/>
                </a:solidFill>
              </a:rPr>
              <a:t>*</a:t>
            </a:r>
            <a:r>
              <a:rPr lang="en-US" sz="1300" dirty="0">
                <a:solidFill>
                  <a:schemeClr val="tx1"/>
                </a:solidFill>
              </a:rPr>
              <a:t>2017 estimate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933968" y="6256198"/>
            <a:ext cx="1680514" cy="507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/>
                </a:solidFill>
              </a:rPr>
              <a:t>Source</a:t>
            </a:r>
            <a:r>
              <a:rPr lang="et-EE" sz="1300" dirty="0">
                <a:solidFill>
                  <a:schemeClr val="tx1"/>
                </a:solidFill>
              </a:rPr>
              <a:t>: </a:t>
            </a:r>
            <a:r>
              <a:rPr lang="et-EE" sz="1300" dirty="0" err="1">
                <a:solidFill>
                  <a:schemeClr val="tx1"/>
                </a:solidFill>
              </a:rPr>
              <a:t>Wikipedia</a:t>
            </a:r>
            <a:endParaRPr lang="en-US" sz="1300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3525" r="16413" b="3602"/>
          <a:stretch/>
        </p:blipFill>
        <p:spPr>
          <a:xfrm>
            <a:off x="7746863" y="0"/>
            <a:ext cx="3952636" cy="3950586"/>
          </a:xfrm>
          <a:prstGeom prst="rect">
            <a:avLst/>
          </a:prstGeom>
        </p:spPr>
      </p:pic>
      <p:sp>
        <p:nvSpPr>
          <p:cNvPr id="3" name="Snip Single Corner Rectangle 2"/>
          <p:cNvSpPr/>
          <p:nvPr/>
        </p:nvSpPr>
        <p:spPr>
          <a:xfrm>
            <a:off x="738863" y="1488955"/>
            <a:ext cx="4518800" cy="550288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Basic Information</a:t>
            </a:r>
          </a:p>
        </p:txBody>
      </p:sp>
    </p:spTree>
    <p:extLst>
      <p:ext uri="{BB962C8B-B14F-4D97-AF65-F5344CB8AC3E}">
        <p14:creationId xmlns:p14="http://schemas.microsoft.com/office/powerpoint/2010/main" val="34179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72528222"/>
              </p:ext>
            </p:extLst>
          </p:nvPr>
        </p:nvGraphicFramePr>
        <p:xfrm>
          <a:off x="546100" y="520700"/>
          <a:ext cx="10541000" cy="633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テキスト プレースホルダー 19"/>
          <p:cNvSpPr txBox="1">
            <a:spLocks/>
          </p:cNvSpPr>
          <p:nvPr/>
        </p:nvSpPr>
        <p:spPr>
          <a:xfrm>
            <a:off x="952500" y="1320800"/>
            <a:ext cx="10795000" cy="4343400"/>
          </a:xfrm>
        </p:spPr>
        <p:txBody>
          <a:bodyPr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000" b="1" dirty="0">
                <a:latin typeface="Century Gothic" panose="020B0502020202020204" pitchFamily="34" charset="0"/>
                <a:cs typeface="Clear Sans Light" panose="020B0303030202020304" pitchFamily="34" charset="0"/>
              </a:rPr>
              <a:t>Demographic Data for Boston’s Neighborhoods, 1950-2010,</a:t>
            </a:r>
            <a:r>
              <a:rPr lang="et-EE" sz="2000" b="1" dirty="0">
                <a:latin typeface="Century Gothic" panose="020B0502020202020204" pitchFamily="34" charset="0"/>
                <a:cs typeface="Clear Sans Light" panose="020B03030302020203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taken from </a:t>
            </a:r>
            <a:r>
              <a:rPr lang="en-US" sz="2000" i="1" dirty="0"/>
              <a:t>ANALYZE BOSTON</a:t>
            </a:r>
            <a:r>
              <a:rPr lang="et-EE" sz="2000" dirty="0"/>
              <a:t>:</a:t>
            </a:r>
            <a:r>
              <a:rPr lang="fr-MA" sz="2000" dirty="0"/>
              <a:t> </a:t>
            </a:r>
            <a:r>
              <a:rPr lang="en-US" sz="2000" dirty="0"/>
              <a:t>the City of Boston's open data hub (</a:t>
            </a:r>
            <a:r>
              <a:rPr lang="en-US" sz="2000" dirty="0">
                <a:hlinkClick r:id="rId7"/>
              </a:rPr>
              <a:t>https://data.boston.gov/</a:t>
            </a:r>
            <a:r>
              <a:rPr lang="en-US" sz="2000" dirty="0"/>
              <a:t>).</a:t>
            </a:r>
            <a:endParaRPr lang="et-EE" sz="2000" dirty="0">
              <a:latin typeface="Century Gothic" panose="020B0502020202020204" pitchFamily="34" charset="0"/>
              <a:cs typeface="Clear Sans Light" panose="020B0303030202020304" pitchFamily="34" charset="0"/>
            </a:endParaRPr>
          </a:p>
          <a:p>
            <a:pPr algn="just">
              <a:spcAft>
                <a:spcPts val="1200"/>
              </a:spcAft>
              <a:buSzPct val="250000"/>
              <a:buBlip>
                <a:blip r:embed="rId8"/>
              </a:buBlip>
            </a:pPr>
            <a:r>
              <a:rPr lang="en-US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 Boston Neighborhoods </a:t>
            </a:r>
          </a:p>
          <a:p>
            <a:pPr algn="just">
              <a:spcAft>
                <a:spcPts val="1200"/>
              </a:spcAft>
              <a:buSzPct val="250000"/>
              <a:buBlip>
                <a:blip r:embed="rId9"/>
              </a:buBlip>
            </a:pPr>
            <a:r>
              <a:rPr lang="en-US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 Educational Attainment (Age 25+)</a:t>
            </a:r>
            <a:endParaRPr lang="et-EE" sz="2000" dirty="0">
              <a:latin typeface="Century Gothic" panose="020B0502020202020204" pitchFamily="34" charset="0"/>
              <a:cs typeface="Clear Sans Light" panose="020B0303030202020304" pitchFamily="34" charset="0"/>
            </a:endParaRPr>
          </a:p>
          <a:p>
            <a:pPr algn="just">
              <a:spcAft>
                <a:spcPts val="1200"/>
              </a:spcAft>
              <a:buSzPct val="250000"/>
              <a:buBlip>
                <a:blip r:embed="rId9"/>
              </a:buBlip>
            </a:pPr>
            <a:r>
              <a:rPr lang="en-US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 Race and or ethnicity demographics by neighborhood. </a:t>
            </a:r>
            <a:endParaRPr lang="et-EE" sz="2000" dirty="0">
              <a:latin typeface="Century Gothic" panose="020B0502020202020204" pitchFamily="34" charset="0"/>
              <a:cs typeface="Clear Sans Light" panose="020B0303030202020304" pitchFamily="34" charset="0"/>
            </a:endParaRPr>
          </a:p>
          <a:p>
            <a:pPr algn="just">
              <a:spcAft>
                <a:spcPts val="1200"/>
              </a:spcAft>
              <a:buSzPct val="250000"/>
              <a:buBlip>
                <a:blip r:embed="rId9"/>
              </a:buBlip>
            </a:pPr>
            <a:r>
              <a:rPr lang="en-US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 </a:t>
            </a:r>
            <a:r>
              <a:rPr lang="et-EE" sz="2000" dirty="0" err="1">
                <a:latin typeface="Century Gothic" panose="020B0502020202020204" pitchFamily="34" charset="0"/>
                <a:cs typeface="Clear Sans Light" panose="020B0303030202020304" pitchFamily="34" charset="0"/>
              </a:rPr>
              <a:t>Nativity</a:t>
            </a:r>
            <a:r>
              <a:rPr lang="et-EE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 </a:t>
            </a:r>
            <a:r>
              <a:rPr lang="et-EE" sz="2000" dirty="0" err="1">
                <a:latin typeface="Century Gothic" panose="020B0502020202020204" pitchFamily="34" charset="0"/>
                <a:cs typeface="Clear Sans Light" panose="020B0303030202020304" pitchFamily="34" charset="0"/>
              </a:rPr>
              <a:t>demographics</a:t>
            </a:r>
            <a:r>
              <a:rPr lang="et-EE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 </a:t>
            </a:r>
            <a:r>
              <a:rPr lang="et-EE" sz="2000" dirty="0" err="1">
                <a:latin typeface="Century Gothic" panose="020B0502020202020204" pitchFamily="34" charset="0"/>
                <a:cs typeface="Clear Sans Light" panose="020B0303030202020304" pitchFamily="34" charset="0"/>
              </a:rPr>
              <a:t>by</a:t>
            </a:r>
            <a:r>
              <a:rPr lang="et-EE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 </a:t>
            </a:r>
            <a:r>
              <a:rPr lang="et-EE" sz="2000" dirty="0" err="1">
                <a:latin typeface="Century Gothic" panose="020B0502020202020204" pitchFamily="34" charset="0"/>
                <a:cs typeface="Clear Sans Light" panose="020B0303030202020304" pitchFamily="34" charset="0"/>
              </a:rPr>
              <a:t>neighborhood</a:t>
            </a:r>
            <a:r>
              <a:rPr lang="et-EE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. </a:t>
            </a:r>
          </a:p>
          <a:p>
            <a:pPr algn="just">
              <a:spcAft>
                <a:spcPts val="1200"/>
              </a:spcAft>
              <a:buSzPct val="250000"/>
              <a:buBlip>
                <a:blip r:embed="rId10"/>
              </a:buBlip>
            </a:pPr>
            <a:r>
              <a:rPr lang="en-US" sz="2000" dirty="0">
                <a:latin typeface="Century Gothic" panose="020B0502020202020204" pitchFamily="34" charset="0"/>
                <a:cs typeface="Clear Sans Light" panose="020B0303030202020304" pitchFamily="34" charset="0"/>
              </a:rPr>
              <a:t> A summary level resource for the Boston Neighborhood Demographics data set.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6100" y="717550"/>
            <a:ext cx="11442700" cy="5607050"/>
          </a:xfrm>
          <a:prstGeom prst="roundRect">
            <a:avLst>
              <a:gd name="adj" fmla="val 21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5500" y="355600"/>
            <a:ext cx="2565400" cy="723900"/>
          </a:xfrm>
          <a:prstGeom prst="roundRect">
            <a:avLst>
              <a:gd name="adj" fmla="val 6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  <a:cs typeface="Clear Sans Light" panose="020B03030302020203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2440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6;p21"/>
          <p:cNvSpPr txBox="1">
            <a:spLocks/>
          </p:cNvSpPr>
          <p:nvPr/>
        </p:nvSpPr>
        <p:spPr>
          <a:xfrm>
            <a:off x="3895494" y="5150181"/>
            <a:ext cx="3427142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Rachid Berghout</a:t>
            </a:r>
            <a:endParaRPr lang="en" sz="1800" dirty="0">
              <a:solidFill>
                <a:schemeClr val="bg1"/>
              </a:solidFill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1887665278"/>
              </p:ext>
            </p:extLst>
          </p:nvPr>
        </p:nvGraphicFramePr>
        <p:xfrm>
          <a:off x="-1696103" y="1938771"/>
          <a:ext cx="5863590" cy="3623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650411078"/>
              </p:ext>
            </p:extLst>
          </p:nvPr>
        </p:nvGraphicFramePr>
        <p:xfrm>
          <a:off x="2218037" y="2087360"/>
          <a:ext cx="1316990" cy="3474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" t="35369" r="4950" b="6667"/>
          <a:stretch/>
        </p:blipFill>
        <p:spPr>
          <a:xfrm>
            <a:off x="4439479" y="1208737"/>
            <a:ext cx="6879981" cy="52376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58545" y="561325"/>
            <a:ext cx="6667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Population density in Boston neighborhoods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1169" y="1113198"/>
            <a:ext cx="2560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Population change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1293" y="1331899"/>
            <a:ext cx="207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pic>
        <p:nvPicPr>
          <p:cNvPr id="9" name="Visualisation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35027" y="1022990"/>
            <a:ext cx="8536112" cy="56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272934"/>
              </p:ext>
            </p:extLst>
          </p:nvPr>
        </p:nvGraphicFramePr>
        <p:xfrm>
          <a:off x="3797001" y="247424"/>
          <a:ext cx="4476973" cy="347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129038"/>
              </p:ext>
            </p:extLst>
          </p:nvPr>
        </p:nvGraphicFramePr>
        <p:xfrm>
          <a:off x="54685" y="3919817"/>
          <a:ext cx="3625327" cy="2723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6594913"/>
              </p:ext>
            </p:extLst>
          </p:nvPr>
        </p:nvGraphicFramePr>
        <p:xfrm>
          <a:off x="8390964" y="3919817"/>
          <a:ext cx="3625327" cy="273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9473721"/>
              </p:ext>
            </p:extLst>
          </p:nvPr>
        </p:nvGraphicFramePr>
        <p:xfrm>
          <a:off x="4189207" y="3919817"/>
          <a:ext cx="3625327" cy="273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6943040"/>
              </p:ext>
            </p:extLst>
          </p:nvPr>
        </p:nvGraphicFramePr>
        <p:xfrm>
          <a:off x="8390964" y="618564"/>
          <a:ext cx="3625327" cy="273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771795"/>
              </p:ext>
            </p:extLst>
          </p:nvPr>
        </p:nvGraphicFramePr>
        <p:xfrm>
          <a:off x="54684" y="618564"/>
          <a:ext cx="3625327" cy="273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734748" y="3440108"/>
            <a:ext cx="4591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t-EE" sz="1050" b="1" i="1" dirty="0">
                <a:solidFill>
                  <a:srgbClr val="FF0000"/>
                </a:solidFill>
              </a:rPr>
              <a:t>2017</a:t>
            </a:r>
            <a:endParaRPr lang="en-US" sz="1050" b="1" i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684" y="618564"/>
            <a:ext cx="3625327" cy="273244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90964" y="618564"/>
            <a:ext cx="3625327" cy="273244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684" y="3943583"/>
            <a:ext cx="3625327" cy="273244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90964" y="3919817"/>
            <a:ext cx="3625327" cy="273244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89206" y="3910406"/>
            <a:ext cx="3625327" cy="273244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97001" y="249037"/>
            <a:ext cx="4476973" cy="34560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ite peo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8971" y="375507"/>
            <a:ext cx="9173029" cy="62497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8903" y="-19830"/>
            <a:ext cx="1808698" cy="6877830"/>
            <a:chOff x="244885" y="-98580"/>
            <a:chExt cx="1378463" cy="68778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-1528995" y="1720871"/>
              <a:ext cx="4971794" cy="133289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73"/>
            <a:stretch/>
          </p:blipFill>
          <p:spPr>
            <a:xfrm rot="5400000">
              <a:off x="-164129" y="5282228"/>
              <a:ext cx="1906036" cy="108800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83252" y="6175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1950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894" y="873278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1960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7502" y="1870766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1970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486" y="2823784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1980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981" y="3881729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1990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1897" y="487921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2000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4145" y="5854301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2010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62403" y="401512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94.67%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4769" y="1354530"/>
            <a:ext cx="818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90.17%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32343" y="2276770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79.72%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3142" y="4316744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53.25%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95686" y="5366373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49.49%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1297" y="3316932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67.83%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8047" y="6326324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47.01%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919096" y="297128"/>
            <a:ext cx="1980384" cy="6580492"/>
            <a:chOff x="919096" y="297128"/>
            <a:chExt cx="1980384" cy="6580492"/>
          </a:xfrm>
        </p:grpSpPr>
        <p:grpSp>
          <p:nvGrpSpPr>
            <p:cNvPr id="34" name="Group 33"/>
            <p:cNvGrpSpPr/>
            <p:nvPr/>
          </p:nvGrpSpPr>
          <p:grpSpPr>
            <a:xfrm>
              <a:off x="1796070" y="297128"/>
              <a:ext cx="1103410" cy="651203"/>
              <a:chOff x="1815623" y="367556"/>
              <a:chExt cx="1103410" cy="651203"/>
            </a:xfrm>
          </p:grpSpPr>
          <p:sp>
            <p:nvSpPr>
              <p:cNvPr id="27" name="Snip Diagonal Corner Rectangle 26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Snip Diagonal Corner Rectangle 31"/>
              <p:cNvSpPr/>
              <p:nvPr/>
            </p:nvSpPr>
            <p:spPr>
              <a:xfrm>
                <a:off x="1859491" y="44485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758700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332453" y="1265289"/>
              <a:ext cx="1103410" cy="651203"/>
              <a:chOff x="1815623" y="367556"/>
              <a:chExt cx="1103410" cy="651203"/>
            </a:xfrm>
          </p:grpSpPr>
          <p:sp>
            <p:nvSpPr>
              <p:cNvPr id="36" name="Snip Diagonal Corner Rectangle 35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Snip Diagonal Corner Rectangle 36"/>
              <p:cNvSpPr/>
              <p:nvPr/>
            </p:nvSpPr>
            <p:spPr>
              <a:xfrm>
                <a:off x="1859491" y="44485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622745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328877" y="4213751"/>
              <a:ext cx="1103410" cy="651203"/>
              <a:chOff x="1815623" y="367556"/>
              <a:chExt cx="1103410" cy="651203"/>
            </a:xfrm>
          </p:grpSpPr>
          <p:sp>
            <p:nvSpPr>
              <p:cNvPr id="39" name="Snip Diagonal Corner Rectangle 38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Snip Diagonal Corner Rectangle 39"/>
              <p:cNvSpPr/>
              <p:nvPr/>
            </p:nvSpPr>
            <p:spPr>
              <a:xfrm>
                <a:off x="1859491" y="44485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304416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402018" y="5248549"/>
              <a:ext cx="1103410" cy="621144"/>
              <a:chOff x="1815623" y="320316"/>
              <a:chExt cx="1103410" cy="621144"/>
            </a:xfrm>
          </p:grpSpPr>
          <p:sp>
            <p:nvSpPr>
              <p:cNvPr id="42" name="Snip Diagonal Corner Rectangle 41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Snip Diagonal Corner Rectangle 42"/>
              <p:cNvSpPr/>
              <p:nvPr/>
            </p:nvSpPr>
            <p:spPr>
              <a:xfrm>
                <a:off x="1859491" y="320316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291561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919096" y="6226417"/>
              <a:ext cx="1103410" cy="651203"/>
              <a:chOff x="1815623" y="367556"/>
              <a:chExt cx="1103410" cy="651203"/>
            </a:xfrm>
          </p:grpSpPr>
          <p:sp>
            <p:nvSpPr>
              <p:cNvPr id="45" name="Snip Diagonal Corner Rectangle 44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Snip Diagonal Corner Rectangle 45"/>
              <p:cNvSpPr/>
              <p:nvPr/>
            </p:nvSpPr>
            <p:spPr>
              <a:xfrm>
                <a:off x="1859491" y="44485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290312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664205" y="2215308"/>
              <a:ext cx="1103410" cy="651203"/>
              <a:chOff x="1815623" y="367556"/>
              <a:chExt cx="1103410" cy="651203"/>
            </a:xfrm>
          </p:grpSpPr>
          <p:sp>
            <p:nvSpPr>
              <p:cNvPr id="48" name="Snip Diagonal Corner Rectangle 47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Snip Diagonal Corner Rectangle 48"/>
              <p:cNvSpPr/>
              <p:nvPr/>
            </p:nvSpPr>
            <p:spPr>
              <a:xfrm>
                <a:off x="1859491" y="44485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511055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069908" y="3230958"/>
              <a:ext cx="1119921" cy="617930"/>
              <a:chOff x="1815623" y="367556"/>
              <a:chExt cx="1119921" cy="617930"/>
            </a:xfrm>
          </p:grpSpPr>
          <p:sp>
            <p:nvSpPr>
              <p:cNvPr id="51" name="Snip Diagonal Corner Rectangle 50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Snip Diagonal Corner Rectangle 51"/>
              <p:cNvSpPr/>
              <p:nvPr/>
            </p:nvSpPr>
            <p:spPr>
              <a:xfrm>
                <a:off x="1876002" y="411582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381058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158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lack pop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8970" y="419558"/>
            <a:ext cx="9173029" cy="624975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3571" y="3412"/>
            <a:ext cx="1882272" cy="6877830"/>
            <a:chOff x="188812" y="-98580"/>
            <a:chExt cx="1434536" cy="6877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-1528995" y="1720871"/>
              <a:ext cx="4971794" cy="13328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66"/>
            <a:stretch/>
          </p:blipFill>
          <p:spPr>
            <a:xfrm rot="5400000">
              <a:off x="-192166" y="5254192"/>
              <a:ext cx="1906036" cy="114407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72894" y="873278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1960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7502" y="1870766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1970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486" y="2823784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1980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981" y="3881729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1990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1897" y="4879217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2000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7981" y="5876705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2010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3252" y="6175"/>
            <a:ext cx="6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1950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969270" y="300750"/>
            <a:ext cx="1980384" cy="6580492"/>
            <a:chOff x="919096" y="297128"/>
            <a:chExt cx="1980384" cy="6580492"/>
          </a:xfrm>
        </p:grpSpPr>
        <p:grpSp>
          <p:nvGrpSpPr>
            <p:cNvPr id="15" name="Group 14"/>
            <p:cNvGrpSpPr/>
            <p:nvPr/>
          </p:nvGrpSpPr>
          <p:grpSpPr>
            <a:xfrm>
              <a:off x="1796070" y="297128"/>
              <a:ext cx="1103410" cy="651203"/>
              <a:chOff x="1815623" y="367556"/>
              <a:chExt cx="1103410" cy="651203"/>
            </a:xfrm>
          </p:grpSpPr>
          <p:sp>
            <p:nvSpPr>
              <p:cNvPr id="34" name="Snip Diagonal Corner Rectangle 33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Snip Diagonal Corner Rectangle 34"/>
              <p:cNvSpPr/>
              <p:nvPr/>
            </p:nvSpPr>
            <p:spPr>
              <a:xfrm>
                <a:off x="1859491" y="44485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40057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10554" y="1306849"/>
              <a:ext cx="1103410" cy="651203"/>
              <a:chOff x="1793724" y="409116"/>
              <a:chExt cx="1103410" cy="651203"/>
            </a:xfrm>
          </p:grpSpPr>
          <p:sp>
            <p:nvSpPr>
              <p:cNvPr id="32" name="Snip Diagonal Corner Rectangle 31"/>
              <p:cNvSpPr/>
              <p:nvPr/>
            </p:nvSpPr>
            <p:spPr>
              <a:xfrm>
                <a:off x="1793724" y="40911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Snip Diagonal Corner Rectangle 32"/>
              <p:cNvSpPr/>
              <p:nvPr/>
            </p:nvSpPr>
            <p:spPr>
              <a:xfrm>
                <a:off x="1837592" y="48641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62665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328877" y="4213751"/>
              <a:ext cx="1103410" cy="651203"/>
              <a:chOff x="1815623" y="367556"/>
              <a:chExt cx="1103410" cy="651203"/>
            </a:xfrm>
          </p:grpSpPr>
          <p:sp>
            <p:nvSpPr>
              <p:cNvPr id="30" name="Snip Diagonal Corner Rectangle 29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Snip Diagonal Corner Rectangle 30"/>
              <p:cNvSpPr/>
              <p:nvPr/>
            </p:nvSpPr>
            <p:spPr>
              <a:xfrm>
                <a:off x="1859491" y="44485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110492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402018" y="5248549"/>
              <a:ext cx="1103410" cy="621144"/>
              <a:chOff x="1815623" y="320316"/>
              <a:chExt cx="1103410" cy="621144"/>
            </a:xfrm>
          </p:grpSpPr>
          <p:sp>
            <p:nvSpPr>
              <p:cNvPr id="28" name="Snip Diagonal Corner Rectangle 27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nip Diagonal Corner Rectangle 28"/>
              <p:cNvSpPr/>
              <p:nvPr/>
            </p:nvSpPr>
            <p:spPr>
              <a:xfrm>
                <a:off x="1859491" y="320316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140305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19096" y="6226417"/>
              <a:ext cx="1103410" cy="651203"/>
              <a:chOff x="1815623" y="367556"/>
              <a:chExt cx="1103410" cy="651203"/>
            </a:xfrm>
          </p:grpSpPr>
          <p:sp>
            <p:nvSpPr>
              <p:cNvPr id="26" name="Snip Diagonal Corner Rectangle 25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Snip Diagonal Corner Rectangle 26"/>
              <p:cNvSpPr/>
              <p:nvPr/>
            </p:nvSpPr>
            <p:spPr>
              <a:xfrm>
                <a:off x="1859491" y="44485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138073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664205" y="2215308"/>
              <a:ext cx="1103410" cy="651203"/>
              <a:chOff x="1815623" y="367556"/>
              <a:chExt cx="1103410" cy="651203"/>
            </a:xfrm>
          </p:grpSpPr>
          <p:sp>
            <p:nvSpPr>
              <p:cNvPr id="24" name="Snip Diagonal Corner Rectangle 23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nip Diagonal Corner Rectangle 24"/>
              <p:cNvSpPr/>
              <p:nvPr/>
            </p:nvSpPr>
            <p:spPr>
              <a:xfrm>
                <a:off x="1859491" y="444855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101585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69908" y="3230958"/>
              <a:ext cx="1119921" cy="617930"/>
              <a:chOff x="1815623" y="367556"/>
              <a:chExt cx="1119921" cy="617930"/>
            </a:xfrm>
          </p:grpSpPr>
          <p:sp>
            <p:nvSpPr>
              <p:cNvPr id="22" name="Snip Diagonal Corner Rectangle 21"/>
              <p:cNvSpPr/>
              <p:nvPr/>
            </p:nvSpPr>
            <p:spPr>
              <a:xfrm>
                <a:off x="1815623" y="367556"/>
                <a:ext cx="1059542" cy="573904"/>
              </a:xfrm>
              <a:prstGeom prst="snip2Diag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Snip Diagonal Corner Rectangle 22"/>
              <p:cNvSpPr/>
              <p:nvPr/>
            </p:nvSpPr>
            <p:spPr>
              <a:xfrm>
                <a:off x="1876002" y="411582"/>
                <a:ext cx="1059542" cy="573904"/>
              </a:xfrm>
              <a:prstGeom prst="snip2DiagRect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isometricOffAxis2Lef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122101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126928" y="452806"/>
            <a:ext cx="70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5.00%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9294" y="1405824"/>
            <a:ext cx="818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9.07%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96868" y="2328064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15.85%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47667" y="4368038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19.33%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0211" y="5417667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23.82%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75822" y="3368226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21.74%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2572" y="6377618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22.36%</a:t>
            </a:r>
          </a:p>
        </p:txBody>
      </p:sp>
    </p:spTree>
    <p:extLst>
      <p:ext uri="{BB962C8B-B14F-4D97-AF65-F5344CB8AC3E}">
        <p14:creationId xmlns:p14="http://schemas.microsoft.com/office/powerpoint/2010/main" val="329615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th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2083" y="431309"/>
            <a:ext cx="9059917" cy="6172691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84082" y="3412"/>
            <a:ext cx="2865572" cy="6877830"/>
            <a:chOff x="84082" y="3412"/>
            <a:chExt cx="2865572" cy="6877830"/>
          </a:xfrm>
        </p:grpSpPr>
        <p:grpSp>
          <p:nvGrpSpPr>
            <p:cNvPr id="2" name="Group 1"/>
            <p:cNvGrpSpPr/>
            <p:nvPr/>
          </p:nvGrpSpPr>
          <p:grpSpPr>
            <a:xfrm>
              <a:off x="84082" y="3412"/>
              <a:ext cx="1871760" cy="6877830"/>
              <a:chOff x="196823" y="-98580"/>
              <a:chExt cx="1426525" cy="687783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1528995" y="1720871"/>
                <a:ext cx="4971794" cy="1332892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766"/>
              <a:stretch/>
            </p:blipFill>
            <p:spPr>
              <a:xfrm rot="5400000">
                <a:off x="-188160" y="5258197"/>
                <a:ext cx="1906036" cy="1136069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872894" y="873278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1960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7502" y="1870766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1970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7486" y="2823784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1980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7981" y="3881729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1990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1897" y="4879217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2000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7981" y="5876705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2010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3252" y="6175"/>
              <a:ext cx="698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1950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969270" y="300750"/>
              <a:ext cx="1980384" cy="6580492"/>
              <a:chOff x="919096" y="297128"/>
              <a:chExt cx="1980384" cy="6580492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796070" y="297128"/>
                <a:ext cx="1103410" cy="651203"/>
                <a:chOff x="1815623" y="367556"/>
                <a:chExt cx="1103410" cy="651203"/>
              </a:xfrm>
            </p:grpSpPr>
            <p:sp>
              <p:nvSpPr>
                <p:cNvPr id="77" name="Snip Diagonal Corner Rectangle 76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Snip Diagonal Corner Rectangle 77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2687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310554" y="1306849"/>
                <a:ext cx="1103410" cy="651203"/>
                <a:chOff x="1793724" y="409116"/>
                <a:chExt cx="1103410" cy="651203"/>
              </a:xfrm>
            </p:grpSpPr>
            <p:sp>
              <p:nvSpPr>
                <p:cNvPr id="75" name="Snip Diagonal Corner Rectangle 74"/>
                <p:cNvSpPr/>
                <p:nvPr/>
              </p:nvSpPr>
              <p:spPr>
                <a:xfrm>
                  <a:off x="1793724" y="40911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Snip Diagonal Corner Rectangle 75"/>
                <p:cNvSpPr/>
                <p:nvPr/>
              </p:nvSpPr>
              <p:spPr>
                <a:xfrm>
                  <a:off x="1837592" y="48641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5207</a:t>
                  </a: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1328877" y="4213751"/>
                <a:ext cx="1103410" cy="651203"/>
                <a:chOff x="1815623" y="367556"/>
                <a:chExt cx="1103410" cy="651203"/>
              </a:xfrm>
            </p:grpSpPr>
            <p:sp>
              <p:nvSpPr>
                <p:cNvPr id="73" name="Snip Diagonal Corner Rectangle 72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Snip Diagonal Corner Rectangle 73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76398</a:t>
                  </a: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1402018" y="5248549"/>
                <a:ext cx="1103410" cy="621144"/>
                <a:chOff x="1815623" y="320316"/>
                <a:chExt cx="1103410" cy="621144"/>
              </a:xfrm>
            </p:grpSpPr>
            <p:sp>
              <p:nvSpPr>
                <p:cNvPr id="71" name="Snip Diagonal Corner Rectangle 70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Snip Diagonal Corner Rectangle 71"/>
                <p:cNvSpPr/>
                <p:nvPr/>
              </p:nvSpPr>
              <p:spPr>
                <a:xfrm>
                  <a:off x="1859491" y="320316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27906</a:t>
                  </a: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919096" y="6226417"/>
                <a:ext cx="1103410" cy="651203"/>
                <a:chOff x="1815623" y="367556"/>
                <a:chExt cx="1103410" cy="651203"/>
              </a:xfrm>
            </p:grpSpPr>
            <p:sp>
              <p:nvSpPr>
                <p:cNvPr id="69" name="Snip Diagonal Corner Rectangle 68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Snip Diagonal Corner Rectangle 69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26264</a:t>
                  </a: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1664205" y="2215308"/>
                <a:ext cx="1103410" cy="651203"/>
                <a:chOff x="1815623" y="367556"/>
                <a:chExt cx="1103410" cy="651203"/>
              </a:xfrm>
            </p:grpSpPr>
            <p:sp>
              <p:nvSpPr>
                <p:cNvPr id="67" name="Snip Diagonal Corner Rectangle 66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Snip Diagonal Corner Rectangle 67"/>
                <p:cNvSpPr/>
                <p:nvPr/>
              </p:nvSpPr>
              <p:spPr>
                <a:xfrm>
                  <a:off x="1859491" y="444855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2974</a:t>
                  </a: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1069908" y="3230958"/>
                <a:ext cx="1119921" cy="617930"/>
                <a:chOff x="1815623" y="367556"/>
                <a:chExt cx="1119921" cy="617930"/>
              </a:xfrm>
            </p:grpSpPr>
            <p:sp>
              <p:nvSpPr>
                <p:cNvPr id="65" name="Snip Diagonal Corner Rectangle 64"/>
                <p:cNvSpPr/>
                <p:nvPr/>
              </p:nvSpPr>
              <p:spPr>
                <a:xfrm>
                  <a:off x="1815623" y="367556"/>
                  <a:ext cx="1059542" cy="573904"/>
                </a:xfrm>
                <a:prstGeom prst="snip2Diag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Snip Diagonal Corner Rectangle 65"/>
                <p:cNvSpPr/>
                <p:nvPr/>
              </p:nvSpPr>
              <p:spPr>
                <a:xfrm>
                  <a:off x="1876002" y="411582"/>
                  <a:ext cx="1059542" cy="573904"/>
                </a:xfrm>
                <a:prstGeom prst="snip2Diag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noFill/>
                </a:ln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7667</a:t>
                  </a:r>
                </a:p>
              </p:txBody>
            </p:sp>
          </p:grpSp>
        </p:grpSp>
        <p:sp>
          <p:nvSpPr>
            <p:cNvPr id="79" name="Rectangle 78"/>
            <p:cNvSpPr/>
            <p:nvPr/>
          </p:nvSpPr>
          <p:spPr>
            <a:xfrm>
              <a:off x="1126928" y="452806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0.34%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29294" y="1405824"/>
              <a:ext cx="8185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0.75%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96868" y="2328064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0.46%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47667" y="4368038"/>
              <a:ext cx="80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13.36%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0211" y="5417667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4.74%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75822" y="3368226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1.36%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22572" y="6377618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4.25%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8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</TotalTime>
  <Words>617</Words>
  <Application>Microsoft Office PowerPoint</Application>
  <PresentationFormat>Widescreen</PresentationFormat>
  <Paragraphs>294</Paragraphs>
  <Slides>24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Century Gothic</vt:lpstr>
      <vt:lpstr>High Tower Text</vt:lpstr>
      <vt:lpstr>Maiandra GD</vt:lpstr>
      <vt:lpstr>Montserrat</vt:lpstr>
      <vt:lpstr>Perpetua Titling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RACHID BERGHOUT</dc:creator>
  <cp:lastModifiedBy>Rachid Berghout</cp:lastModifiedBy>
  <cp:revision>232</cp:revision>
  <dcterms:created xsi:type="dcterms:W3CDTF">2019-01-04T10:39:29Z</dcterms:created>
  <dcterms:modified xsi:type="dcterms:W3CDTF">2020-07-03T09:50:36Z</dcterms:modified>
</cp:coreProperties>
</file>